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16"/>
  </p:notesMasterIdLst>
  <p:sldIdLst>
    <p:sldId id="378" r:id="rId2"/>
    <p:sldId id="257" r:id="rId3"/>
    <p:sldId id="258" r:id="rId4"/>
    <p:sldId id="259" r:id="rId5"/>
    <p:sldId id="260" r:id="rId6"/>
    <p:sldId id="261" r:id="rId7"/>
    <p:sldId id="262" r:id="rId8"/>
    <p:sldId id="263"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379" r:id="rId39"/>
    <p:sldId id="380" r:id="rId40"/>
    <p:sldId id="298" r:id="rId41"/>
    <p:sldId id="299" r:id="rId42"/>
    <p:sldId id="300" r:id="rId43"/>
    <p:sldId id="302" r:id="rId44"/>
    <p:sldId id="388" r:id="rId45"/>
    <p:sldId id="304" r:id="rId46"/>
    <p:sldId id="382" r:id="rId47"/>
    <p:sldId id="383" r:id="rId48"/>
    <p:sldId id="384" r:id="rId49"/>
    <p:sldId id="385" r:id="rId50"/>
    <p:sldId id="386" r:id="rId51"/>
    <p:sldId id="387" r:id="rId52"/>
    <p:sldId id="310" r:id="rId53"/>
    <p:sldId id="312" r:id="rId54"/>
    <p:sldId id="313" r:id="rId55"/>
    <p:sldId id="314" r:id="rId56"/>
    <p:sldId id="316" r:id="rId57"/>
    <p:sldId id="317" r:id="rId58"/>
    <p:sldId id="319" r:id="rId59"/>
    <p:sldId id="320" r:id="rId60"/>
    <p:sldId id="390" r:id="rId61"/>
    <p:sldId id="321" r:id="rId62"/>
    <p:sldId id="322" r:id="rId63"/>
    <p:sldId id="323" r:id="rId64"/>
    <p:sldId id="324" r:id="rId65"/>
    <p:sldId id="325" r:id="rId66"/>
    <p:sldId id="326" r:id="rId67"/>
    <p:sldId id="391" r:id="rId68"/>
    <p:sldId id="327" r:id="rId69"/>
    <p:sldId id="328"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351" r:id="rId105"/>
    <p:sldId id="352" r:id="rId106"/>
    <p:sldId id="353" r:id="rId107"/>
    <p:sldId id="354" r:id="rId108"/>
    <p:sldId id="355" r:id="rId109"/>
    <p:sldId id="356" r:id="rId110"/>
    <p:sldId id="357" r:id="rId111"/>
    <p:sldId id="358" r:id="rId112"/>
    <p:sldId id="359" r:id="rId113"/>
    <p:sldId id="360" r:id="rId114"/>
    <p:sldId id="361"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D83B1-235B-4D5F-838B-F8FC4D95F812}" type="datetimeFigureOut">
              <a:rPr lang="en-US" smtClean="0"/>
              <a:pPr/>
              <a:t>10/9/2018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D5B3B-2106-4ECE-9735-2D4888730080}" type="slidenum">
              <a:rPr lang="en-US" smtClean="0"/>
              <a:pPr/>
              <a:t>‹#›</a:t>
            </a:fld>
            <a:endParaRPr lang="en-US"/>
          </a:p>
        </p:txBody>
      </p:sp>
    </p:spTree>
    <p:extLst>
      <p:ext uri="{BB962C8B-B14F-4D97-AF65-F5344CB8AC3E}">
        <p14:creationId xmlns:p14="http://schemas.microsoft.com/office/powerpoint/2010/main" val="77644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864A5E-2F6E-4E99-B1DF-68D4B65D9E0E}" type="slidenum">
              <a:rPr lang="ar-SA" smtClean="0">
                <a:cs typeface="Arial" pitchFamily="34" charset="0"/>
              </a:rPr>
              <a:pPr/>
              <a:t>38</a:t>
            </a:fld>
            <a:endParaRPr lang="en-US" smtClean="0">
              <a:cs typeface="Arial" pitchFamily="34" charset="0"/>
            </a:endParaRPr>
          </a:p>
        </p:txBody>
      </p:sp>
      <p:sp>
        <p:nvSpPr>
          <p:cNvPr id="402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2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extLst>
      <p:ext uri="{BB962C8B-B14F-4D97-AF65-F5344CB8AC3E}">
        <p14:creationId xmlns:p14="http://schemas.microsoft.com/office/powerpoint/2010/main" val="7563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10/9/2018</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10/9/2018</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10/9/2018</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10/9/2018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Arginine" TargetMode="External"/><Relationship Id="rId3" Type="http://schemas.openxmlformats.org/officeDocument/2006/relationships/hyperlink" Target="http://en.wikipedia.org/wiki/Macrolide" TargetMode="External"/><Relationship Id="rId7" Type="http://schemas.openxmlformats.org/officeDocument/2006/relationships/hyperlink" Target="http://en.wikipedia.org/wiki/Thioridazine" TargetMode="External"/><Relationship Id="rId2" Type="http://schemas.openxmlformats.org/officeDocument/2006/relationships/hyperlink" Target="http://en.wikipedia.org/wiki/Rifabutin" TargetMode="External"/><Relationship Id="rId1" Type="http://schemas.openxmlformats.org/officeDocument/2006/relationships/slideLayout" Target="../slideLayouts/slideLayout2.xml"/><Relationship Id="rId6" Type="http://schemas.openxmlformats.org/officeDocument/2006/relationships/hyperlink" Target="http://en.wikipedia.org/wiki/Thioacetazone" TargetMode="External"/><Relationship Id="rId5" Type="http://schemas.openxmlformats.org/officeDocument/2006/relationships/hyperlink" Target="http://en.wikipedia.org/wiki/Linezolid" TargetMode="External"/><Relationship Id="rId10" Type="http://schemas.openxmlformats.org/officeDocument/2006/relationships/hyperlink" Target="http://en.wikipedia.org/wiki/R207910" TargetMode="External"/><Relationship Id="rId4" Type="http://schemas.openxmlformats.org/officeDocument/2006/relationships/hyperlink" Target="http://en.wikipedia.org/wiki/Clarithromycin" TargetMode="External"/><Relationship Id="rId9" Type="http://schemas.openxmlformats.org/officeDocument/2006/relationships/hyperlink" Target="http://en.wikipedia.org/wiki/Vitamin_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endParaRPr lang="en-US" smtClean="0"/>
          </a:p>
        </p:txBody>
      </p:sp>
      <p:pic>
        <p:nvPicPr>
          <p:cNvPr id="3075" name="Content Placeholder 4" descr="00001131.JPG"/>
          <p:cNvPicPr>
            <a:picLocks noGrp="1" noChangeAspect="1"/>
          </p:cNvPicPr>
          <p:nvPr>
            <p:ph idx="1"/>
          </p:nvPr>
        </p:nvPicPr>
        <p:blipFill>
          <a:blip r:embed="rId2" cstate="print"/>
          <a:srcRect/>
          <a:stretch>
            <a:fillRect/>
          </a:stretch>
        </p:blipFill>
        <p:spPr>
          <a:xfrm>
            <a:off x="0" y="0"/>
            <a:ext cx="9144000" cy="6858000"/>
          </a:xfrm>
        </p:spPr>
      </p:pic>
      <p:pic>
        <p:nvPicPr>
          <p:cNvPr id="6" name="Picture 6" descr="BESMELL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5600" y="476250"/>
            <a:ext cx="3311525" cy="2708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idx="1"/>
          </p:nvPr>
        </p:nvSpPr>
        <p:spPr>
          <a:xfrm>
            <a:off x="304800" y="304800"/>
            <a:ext cx="8534400" cy="6248400"/>
          </a:xfrm>
        </p:spPr>
        <p:txBody>
          <a:bodyPr/>
          <a:lstStyle/>
          <a:p>
            <a:pPr algn="r" rtl="1" eaLnBrk="1" hangingPunct="1">
              <a:defRPr/>
            </a:pPr>
            <a:r>
              <a:rPr lang="fa-IR" b="1" dirty="0" smtClean="0">
                <a:cs typeface="B Zar" pitchFamily="2" charset="-78"/>
              </a:rPr>
              <a:t>تظاهرات پاتولوژيك در سل نتيجه درجه هيپرسنسیتیويتي و تراكم </a:t>
            </a:r>
            <a:r>
              <a:rPr lang="en-US" b="1" dirty="0" smtClean="0">
                <a:cs typeface="B Zar" pitchFamily="2" charset="-78"/>
              </a:rPr>
              <a:t>Ag</a:t>
            </a:r>
            <a:r>
              <a:rPr lang="fa-IR" b="1" dirty="0" smtClean="0">
                <a:cs typeface="B Zar" pitchFamily="2" charset="-78"/>
              </a:rPr>
              <a:t> هاي لوكال است. </a:t>
            </a:r>
          </a:p>
          <a:p>
            <a:pPr algn="r" rtl="1" eaLnBrk="1" hangingPunct="1">
              <a:defRPr/>
            </a:pPr>
            <a:r>
              <a:rPr lang="fa-IR" b="1" dirty="0" smtClean="0">
                <a:solidFill>
                  <a:srgbClr val="FF0000"/>
                </a:solidFill>
                <a:cs typeface="B Zar" pitchFamily="2" charset="-78"/>
              </a:rPr>
              <a:t>وقتي هايپرسنسیتیويتي </a:t>
            </a:r>
            <a:r>
              <a:rPr lang="en-US" b="1" dirty="0" smtClean="0">
                <a:solidFill>
                  <a:srgbClr val="FF0000"/>
                </a:solidFill>
                <a:cs typeface="B Zar" pitchFamily="2" charset="-78"/>
                <a:sym typeface="Wingdings 3" pitchFamily="18" charset="2"/>
              </a:rPr>
              <a:t></a:t>
            </a:r>
            <a:r>
              <a:rPr lang="fa-IR" b="1" dirty="0" smtClean="0">
                <a:solidFill>
                  <a:srgbClr val="FF0000"/>
                </a:solidFill>
                <a:cs typeface="B Zar" pitchFamily="2" charset="-78"/>
                <a:sym typeface="Wingdings 3" pitchFamily="18" charset="2"/>
              </a:rPr>
              <a:t> و </a:t>
            </a:r>
            <a:r>
              <a:rPr lang="en-US" b="1" dirty="0" smtClean="0">
                <a:solidFill>
                  <a:srgbClr val="FF0000"/>
                </a:solidFill>
                <a:cs typeface="B Zar" pitchFamily="2" charset="-78"/>
                <a:sym typeface="Wingdings 3" pitchFamily="18" charset="2"/>
              </a:rPr>
              <a:t>dg load</a:t>
            </a:r>
            <a:r>
              <a:rPr lang="fa-IR" b="1" dirty="0" smtClean="0">
                <a:solidFill>
                  <a:srgbClr val="FF0000"/>
                </a:solidFill>
                <a:cs typeface="B Zar" pitchFamily="2" charset="-78"/>
                <a:sym typeface="Wingdings 3" pitchFamily="18" charset="2"/>
              </a:rPr>
              <a:t> </a:t>
            </a:r>
            <a:r>
              <a:rPr lang="en-US" b="1" dirty="0" smtClean="0">
                <a:solidFill>
                  <a:srgbClr val="FF0000"/>
                </a:solidFill>
                <a:cs typeface="B Zar" pitchFamily="2" charset="-78"/>
                <a:sym typeface="Wingdings 3" pitchFamily="18" charset="2"/>
              </a:rPr>
              <a:t></a:t>
            </a:r>
            <a:r>
              <a:rPr lang="fa-IR" b="1" dirty="0" smtClean="0">
                <a:solidFill>
                  <a:srgbClr val="FF0000"/>
                </a:solidFill>
                <a:cs typeface="B Zar" pitchFamily="2" charset="-78"/>
                <a:sym typeface="Wingdings 3" pitchFamily="18" charset="2"/>
              </a:rPr>
              <a:t> :</a:t>
            </a:r>
          </a:p>
          <a:p>
            <a:pPr algn="r" rtl="1" eaLnBrk="1" hangingPunct="1">
              <a:buFontTx/>
              <a:buChar char="-"/>
              <a:defRPr/>
            </a:pPr>
            <a:r>
              <a:rPr lang="fa-IR" b="1" dirty="0" smtClean="0">
                <a:cs typeface="B Zar" pitchFamily="2" charset="-78"/>
                <a:sym typeface="Wingdings 3" pitchFamily="18" charset="2"/>
              </a:rPr>
              <a:t>ارگانيزاسيون لنفوسیت و ماكروفاژ، ژانت سل لانگهانس، فيبروبلاست و كاپيلري ها تشكيل گرانولوم مي دهند كه يا به صورت توبركول سخت و پروليفراتيو است و يا با فيبروز و كلسيفيكاسيون و كپسولاسيون، ترميم مي يابد.</a:t>
            </a:r>
          </a:p>
          <a:p>
            <a:pPr algn="r" rtl="1" eaLnBrk="1" hangingPunct="1">
              <a:defRPr/>
            </a:pPr>
            <a:r>
              <a:rPr lang="fa-IR" b="1" dirty="0" smtClean="0">
                <a:solidFill>
                  <a:srgbClr val="FF0000"/>
                </a:solidFill>
                <a:cs typeface="B Zar" pitchFamily="2" charset="-78"/>
              </a:rPr>
              <a:t>وقتي هايپرسنسیتیويتي </a:t>
            </a:r>
            <a:r>
              <a:rPr lang="en-US" b="1" dirty="0" smtClean="0">
                <a:solidFill>
                  <a:srgbClr val="FF0000"/>
                </a:solidFill>
                <a:cs typeface="B Zar" pitchFamily="2" charset="-78"/>
                <a:sym typeface="Wingdings 3" pitchFamily="18" charset="2"/>
              </a:rPr>
              <a:t></a:t>
            </a:r>
            <a:r>
              <a:rPr lang="fa-IR" b="1" dirty="0" smtClean="0">
                <a:solidFill>
                  <a:srgbClr val="FF0000"/>
                </a:solidFill>
                <a:cs typeface="B Zar" pitchFamily="2" charset="-78"/>
                <a:sym typeface="Wingdings 3" pitchFamily="18" charset="2"/>
              </a:rPr>
              <a:t> و </a:t>
            </a:r>
            <a:r>
              <a:rPr lang="en-US" b="1" dirty="0" smtClean="0">
                <a:solidFill>
                  <a:srgbClr val="FF0000"/>
                </a:solidFill>
                <a:cs typeface="B Zar" pitchFamily="2" charset="-78"/>
                <a:sym typeface="Wingdings 3" pitchFamily="18" charset="2"/>
              </a:rPr>
              <a:t>dg load</a:t>
            </a:r>
            <a:r>
              <a:rPr lang="fa-IR" b="1" dirty="0" smtClean="0">
                <a:solidFill>
                  <a:srgbClr val="FF0000"/>
                </a:solidFill>
                <a:cs typeface="B Zar" pitchFamily="2" charset="-78"/>
                <a:sym typeface="Wingdings 3" pitchFamily="18" charset="2"/>
              </a:rPr>
              <a:t> </a:t>
            </a:r>
            <a:r>
              <a:rPr lang="en-US" b="1" dirty="0" smtClean="0">
                <a:solidFill>
                  <a:srgbClr val="FF0000"/>
                </a:solidFill>
                <a:cs typeface="B Zar" pitchFamily="2" charset="-78"/>
                <a:sym typeface="Wingdings 3" pitchFamily="18" charset="2"/>
              </a:rPr>
              <a:t></a:t>
            </a:r>
            <a:r>
              <a:rPr lang="fa-IR" b="1" dirty="0" smtClean="0">
                <a:solidFill>
                  <a:srgbClr val="FF0000"/>
                </a:solidFill>
                <a:cs typeface="B Zar" pitchFamily="2" charset="-78"/>
                <a:sym typeface="Wingdings 3" pitchFamily="18" charset="2"/>
              </a:rPr>
              <a:t> :</a:t>
            </a:r>
          </a:p>
          <a:p>
            <a:pPr algn="r" rtl="1" eaLnBrk="1" hangingPunct="1">
              <a:buFontTx/>
              <a:buChar char="-"/>
              <a:defRPr/>
            </a:pPr>
            <a:r>
              <a:rPr lang="fa-IR" b="1" dirty="0" smtClean="0">
                <a:cs typeface="B Zar" pitchFamily="2" charset="-78"/>
                <a:sym typeface="Wingdings 3" pitchFamily="18" charset="2"/>
              </a:rPr>
              <a:t>سلولهاي اپي تليوئيد و ژانت سل (-) لنفوسيت و ماكروفاژ و گرانولوسيت كم هستند و نكروز بافتي داريم .</a:t>
            </a:r>
            <a:endParaRPr lang="en-US" b="1" dirty="0" smtClean="0">
              <a:cs typeface="B Zar" pitchFamily="2" charset="-78"/>
              <a:sym typeface="Wingdings 3" pitchFamily="18" charset="2"/>
            </a:endParaRPr>
          </a:p>
        </p:txBody>
      </p:sp>
    </p:spTree>
  </p:cSld>
  <p:clrMapOvr>
    <a:masterClrMapping/>
  </p:clrMapOvr>
  <p:transition spd="med">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91172" name="Picture 2" descr="H:\سل خارج ریوی\Slide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92196" name="Picture 2" descr="H:\سل خارج ریوی\Slide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93220" name="Picture 2" descr="H:\سل خارج ریوی\Slide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94244" name="Picture 2" descr="H:\سل خارج ریوی\Slide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algn="r" rtl="1" eaLnBrk="1" hangingPunct="1">
              <a:buFont typeface="Wingdings" pitchFamily="2" charset="2"/>
              <a:buNone/>
              <a:defRPr/>
            </a:pPr>
            <a:r>
              <a:rPr lang="fa-IR" sz="3600" b="1" smtClean="0">
                <a:cs typeface="B Zar" pitchFamily="2" charset="-78"/>
              </a:rPr>
              <a:t>1- </a:t>
            </a:r>
            <a:r>
              <a:rPr lang="en-US" sz="3600" b="1" smtClean="0">
                <a:cs typeface="B Zar" pitchFamily="2" charset="-78"/>
              </a:rPr>
              <a:t>Acute</a:t>
            </a:r>
            <a:r>
              <a:rPr lang="fa-IR" sz="3600" b="1" smtClean="0">
                <a:cs typeface="B Zar" pitchFamily="2" charset="-78"/>
              </a:rPr>
              <a:t> </a:t>
            </a:r>
          </a:p>
          <a:p>
            <a:pPr algn="r" rtl="1" eaLnBrk="1" hangingPunct="1">
              <a:buFont typeface="Wingdings" pitchFamily="2" charset="2"/>
              <a:buNone/>
              <a:defRPr/>
            </a:pPr>
            <a:r>
              <a:rPr lang="fa-IR" sz="3600" b="1" smtClean="0">
                <a:cs typeface="B Zar" pitchFamily="2" charset="-78"/>
              </a:rPr>
              <a:t>2- كريپتيك</a:t>
            </a:r>
          </a:p>
          <a:p>
            <a:pPr algn="r" rtl="1" eaLnBrk="1" hangingPunct="1">
              <a:buFont typeface="Wingdings" pitchFamily="2" charset="2"/>
              <a:buNone/>
              <a:defRPr/>
            </a:pPr>
            <a:r>
              <a:rPr lang="fa-IR" sz="3600" b="1" smtClean="0">
                <a:cs typeface="B Zar" pitchFamily="2" charset="-78"/>
              </a:rPr>
              <a:t>3- </a:t>
            </a:r>
            <a:r>
              <a:rPr lang="en-US" sz="3600" b="1" smtClean="0">
                <a:cs typeface="B Zar" pitchFamily="2" charset="-78"/>
              </a:rPr>
              <a:t>Nonreactive</a:t>
            </a:r>
          </a:p>
        </p:txBody>
      </p:sp>
      <p:sp>
        <p:nvSpPr>
          <p:cNvPr id="44034"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ميلياري توبركولوزيس</a:t>
            </a:r>
            <a:endParaRPr lang="en-US" sz="54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28600" y="1219200"/>
            <a:ext cx="8686800" cy="5486400"/>
          </a:xfrm>
        </p:spPr>
        <p:txBody>
          <a:bodyPr/>
          <a:lstStyle/>
          <a:p>
            <a:pPr algn="r" rtl="1" eaLnBrk="1" hangingPunct="1">
              <a:defRPr/>
            </a:pPr>
            <a:r>
              <a:rPr lang="fa-IR" sz="2800" b="1" dirty="0" smtClean="0">
                <a:cs typeface="B Zar" pitchFamily="2" charset="-78"/>
              </a:rPr>
              <a:t>يا بعد از نوع </a:t>
            </a:r>
            <a:r>
              <a:rPr lang="en-US" sz="2800" b="1" dirty="0" smtClean="0">
                <a:cs typeface="B Zar" pitchFamily="2" charset="-78"/>
              </a:rPr>
              <a:t>Primary</a:t>
            </a:r>
            <a:r>
              <a:rPr lang="fa-IR" sz="2800" b="1" dirty="0" smtClean="0">
                <a:cs typeface="B Zar" pitchFamily="2" charset="-78"/>
              </a:rPr>
              <a:t> در بچه ها يا در بالغين در ادامه </a:t>
            </a:r>
            <a:r>
              <a:rPr lang="en-US" sz="2800" b="1" dirty="0" smtClean="0">
                <a:cs typeface="B Zar" pitchFamily="2" charset="-78"/>
              </a:rPr>
              <a:t>TB</a:t>
            </a:r>
            <a:r>
              <a:rPr lang="fa-IR" sz="2800" b="1" dirty="0" smtClean="0">
                <a:cs typeface="B Zar" pitchFamily="2" charset="-78"/>
              </a:rPr>
              <a:t> درمان نشده. در بچه ها حاد يا تحت حاد همراه مننژيت در دو سوم موارد. تب بالاي متناوب و تعريق و گاهي </a:t>
            </a:r>
            <a:r>
              <a:rPr lang="en-US" sz="2800" b="1" dirty="0" err="1" smtClean="0">
                <a:cs typeface="B Zar" pitchFamily="2" charset="-78"/>
              </a:rPr>
              <a:t>Riqor</a:t>
            </a:r>
            <a:r>
              <a:rPr lang="fa-IR" sz="2800" b="1" dirty="0" smtClean="0">
                <a:cs typeface="B Zar" pitchFamily="2" charset="-78"/>
              </a:rPr>
              <a:t> پلورال افيوژن و پريتونيت مثبت در بيماريهاي زمينه اي مثل الكليسم، سيروز، نئوپلاسم، حاملگي، بيماريهاي روماتولوژيك، ايمونو ساپرسيو تراپي، سابقه قبلي </a:t>
            </a:r>
            <a:r>
              <a:rPr lang="en-US" sz="2800" b="1" dirty="0" smtClean="0">
                <a:cs typeface="B Zar" pitchFamily="2" charset="-78"/>
              </a:rPr>
              <a:t>TB</a:t>
            </a:r>
            <a:endParaRPr lang="fa-IR" sz="2800" b="1" dirty="0" smtClean="0">
              <a:cs typeface="B Zar" pitchFamily="2" charset="-78"/>
            </a:endParaRPr>
          </a:p>
          <a:p>
            <a:pPr algn="r" rtl="1" eaLnBrk="1" hangingPunct="1">
              <a:defRPr/>
            </a:pPr>
            <a:r>
              <a:rPr lang="fa-IR" sz="2800" b="1" dirty="0" smtClean="0">
                <a:cs typeface="B Zar" pitchFamily="2" charset="-78"/>
              </a:rPr>
              <a:t>در بالغين جوان اغلب كرونيك و كمتر شديد با تب و كاهش وزن و بي اشتهايي، درد شكم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پريتونيت، درد پلورتيك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پلورال افيوژن، انفيلتراسيون ميلياري در گرافي ريه</a:t>
            </a:r>
          </a:p>
          <a:p>
            <a:pPr algn="r" rtl="1" eaLnBrk="1" hangingPunct="1">
              <a:defRPr/>
            </a:pPr>
            <a:r>
              <a:rPr lang="fa-IR" sz="2800" b="1" dirty="0" smtClean="0">
                <a:cs typeface="B Zar" pitchFamily="2" charset="-78"/>
                <a:sym typeface="Wingdings 3" pitchFamily="18" charset="2"/>
              </a:rPr>
              <a:t>آنمي (+) هيپوناترمي با </a:t>
            </a:r>
            <a:r>
              <a:rPr lang="en-US" sz="2800" b="1" dirty="0" smtClean="0">
                <a:cs typeface="B Zar" pitchFamily="2" charset="-78"/>
                <a:sym typeface="Wingdings 3" pitchFamily="18" charset="2"/>
              </a:rPr>
              <a:t>SIADH</a:t>
            </a:r>
            <a:r>
              <a:rPr lang="fa-IR" sz="2800" b="1" dirty="0" smtClean="0">
                <a:cs typeface="B Zar" pitchFamily="2" charset="-78"/>
                <a:sym typeface="Wingdings 3" pitchFamily="18" charset="2"/>
              </a:rPr>
              <a:t>،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a:t>
            </a:r>
            <a:r>
              <a:rPr lang="en-US" sz="2800" b="1" dirty="0" smtClean="0">
                <a:cs typeface="B Zar" pitchFamily="2" charset="-78"/>
                <a:sym typeface="Wingdings 3" pitchFamily="18" charset="2"/>
              </a:rPr>
              <a:t>ALP</a:t>
            </a:r>
            <a:r>
              <a:rPr lang="fa-IR" sz="2800" b="1" dirty="0" smtClean="0">
                <a:cs typeface="B Zar" pitchFamily="2" charset="-78"/>
                <a:sym typeface="Wingdings 3" pitchFamily="18" charset="2"/>
              </a:rPr>
              <a:t> و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a:t>
            </a:r>
            <a:r>
              <a:rPr lang="en-US" sz="2800" b="1" dirty="0" smtClean="0">
                <a:cs typeface="B Zar" pitchFamily="2" charset="-78"/>
                <a:sym typeface="Wingdings 3" pitchFamily="18" charset="2"/>
              </a:rPr>
              <a:t>LFT</a:t>
            </a:r>
            <a:r>
              <a:rPr lang="fa-IR" sz="2800" b="1" dirty="0" smtClean="0">
                <a:cs typeface="B Zar" pitchFamily="2" charset="-78"/>
                <a:sym typeface="Wingdings 3" pitchFamily="18" charset="2"/>
              </a:rPr>
              <a:t> لكوسيتوز شديد، كشت خلط و شيره معده مثبت، اسمير در يك سوم مثبت، بهترين راه تشخيصي </a:t>
            </a:r>
            <a:r>
              <a:rPr lang="en-US" sz="2800" b="1" dirty="0" smtClean="0">
                <a:cs typeface="B Zar" pitchFamily="2" charset="-78"/>
                <a:sym typeface="Wingdings 3" pitchFamily="18" charset="2"/>
              </a:rPr>
              <a:t>BAL</a:t>
            </a:r>
            <a:r>
              <a:rPr lang="fa-IR" sz="2800" b="1" dirty="0" smtClean="0">
                <a:cs typeface="B Zar" pitchFamily="2" charset="-78"/>
                <a:sym typeface="Wingdings 3" pitchFamily="18" charset="2"/>
              </a:rPr>
              <a:t> است</a:t>
            </a:r>
            <a:endParaRPr lang="en-US" sz="2800" b="1" dirty="0" smtClean="0">
              <a:cs typeface="B Zar" pitchFamily="2" charset="-78"/>
              <a:sym typeface="Wingdings 3" pitchFamily="18" charset="2"/>
            </a:endParaRPr>
          </a:p>
        </p:txBody>
      </p:sp>
      <p:sp>
        <p:nvSpPr>
          <p:cNvPr id="45058" name="Rectangle 2"/>
          <p:cNvSpPr>
            <a:spLocks noGrp="1" noChangeArrowheads="1"/>
          </p:cNvSpPr>
          <p:nvPr>
            <p:ph type="title"/>
          </p:nvPr>
        </p:nvSpPr>
        <p:spPr>
          <a:xfrm>
            <a:off x="457200" y="122238"/>
            <a:ext cx="8229600" cy="944562"/>
          </a:xfrm>
        </p:spPr>
        <p:txBody>
          <a:bodyPr/>
          <a:lstStyle/>
          <a:p>
            <a:pPr algn="ctr" rtl="1" eaLnBrk="1" hangingPunct="1">
              <a:defRPr/>
            </a:pPr>
            <a:r>
              <a:rPr lang="fa-IR" sz="5400" b="1" dirty="0" smtClean="0">
                <a:solidFill>
                  <a:srgbClr val="FF0000"/>
                </a:solidFill>
                <a:cs typeface="B Zar" pitchFamily="2" charset="-78"/>
              </a:rPr>
              <a:t>ميلياري حاد</a:t>
            </a:r>
            <a:endParaRPr lang="en-US" sz="54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1676400"/>
            <a:ext cx="8229600" cy="4724400"/>
          </a:xfrm>
        </p:spPr>
        <p:txBody>
          <a:bodyPr/>
          <a:lstStyle/>
          <a:p>
            <a:pPr algn="r" rtl="1" eaLnBrk="1" hangingPunct="1">
              <a:lnSpc>
                <a:spcPct val="90000"/>
              </a:lnSpc>
              <a:defRPr/>
            </a:pPr>
            <a:r>
              <a:rPr lang="fa-IR" b="1" dirty="0" smtClean="0">
                <a:cs typeface="B Zar" pitchFamily="2" charset="-78"/>
              </a:rPr>
              <a:t>انتشار غير پيشرونده و متناوب باسيل به خون كه در شرايط كاهش ايمني حالت پيشرونده و دائم پيدا مي كند</a:t>
            </a:r>
          </a:p>
          <a:p>
            <a:pPr algn="r" rtl="1" eaLnBrk="1" hangingPunct="1">
              <a:lnSpc>
                <a:spcPct val="90000"/>
              </a:lnSpc>
              <a:defRPr/>
            </a:pPr>
            <a:r>
              <a:rPr lang="fa-IR" b="1" dirty="0" smtClean="0">
                <a:cs typeface="B Zar" pitchFamily="2" charset="-78"/>
              </a:rPr>
              <a:t>اغلب در افراد مسن با ميلياري كه گرافي نرمال است به صورت </a:t>
            </a:r>
            <a:r>
              <a:rPr lang="en-US" b="1" dirty="0" smtClean="0">
                <a:cs typeface="B Zar" pitchFamily="2" charset="-78"/>
              </a:rPr>
              <a:t>FUO</a:t>
            </a:r>
            <a:r>
              <a:rPr lang="fa-IR" b="1" dirty="0" smtClean="0">
                <a:cs typeface="B Zar" pitchFamily="2" charset="-78"/>
              </a:rPr>
              <a:t> با گرافي (</a:t>
            </a:r>
            <a:r>
              <a:rPr lang="en-US" b="1" dirty="0" smtClean="0">
                <a:cs typeface="B Zar" pitchFamily="2" charset="-78"/>
              </a:rPr>
              <a:t>N</a:t>
            </a:r>
            <a:r>
              <a:rPr lang="fa-IR" b="1" dirty="0" smtClean="0">
                <a:cs typeface="B Zar" pitchFamily="2" charset="-78"/>
              </a:rPr>
              <a:t>) و </a:t>
            </a:r>
            <a:r>
              <a:rPr lang="en-US" b="1" dirty="0" smtClean="0">
                <a:cs typeface="B Zar" pitchFamily="2" charset="-78"/>
              </a:rPr>
              <a:t>PPD</a:t>
            </a:r>
            <a:r>
              <a:rPr lang="fa-IR" b="1" dirty="0" smtClean="0">
                <a:cs typeface="B Zar" pitchFamily="2" charset="-78"/>
              </a:rPr>
              <a:t> منفي و گاهي تب (-) </a:t>
            </a:r>
          </a:p>
          <a:p>
            <a:pPr algn="r" rtl="1" eaLnBrk="1" hangingPunct="1">
              <a:lnSpc>
                <a:spcPct val="90000"/>
              </a:lnSpc>
              <a:defRPr/>
            </a:pPr>
            <a:r>
              <a:rPr lang="fa-IR" b="1" dirty="0" smtClean="0">
                <a:cs typeface="B Zar" pitchFamily="2" charset="-78"/>
              </a:rPr>
              <a:t>ندرتاً ريه درگير مي شود</a:t>
            </a:r>
          </a:p>
          <a:p>
            <a:pPr algn="r" rtl="1" eaLnBrk="1" hangingPunct="1">
              <a:lnSpc>
                <a:spcPct val="90000"/>
              </a:lnSpc>
              <a:defRPr/>
            </a:pPr>
            <a:r>
              <a:rPr lang="fa-IR" b="1" dirty="0" smtClean="0">
                <a:cs typeface="B Zar" pitchFamily="2" charset="-78"/>
              </a:rPr>
              <a:t>ارگان اوليه براي انتشار مثل كليه، استخوان و لنف نود، اغلب </a:t>
            </a:r>
            <a:r>
              <a:rPr lang="en-US" b="1" dirty="0" smtClean="0">
                <a:cs typeface="B Zar" pitchFamily="2" charset="-78"/>
              </a:rPr>
              <a:t>Silent</a:t>
            </a:r>
            <a:r>
              <a:rPr lang="fa-IR" b="1" dirty="0" smtClean="0">
                <a:cs typeface="B Zar" pitchFamily="2" charset="-78"/>
              </a:rPr>
              <a:t> است</a:t>
            </a:r>
            <a:endParaRPr lang="en-US" b="1" dirty="0" smtClean="0">
              <a:cs typeface="B Zar" pitchFamily="2" charset="-78"/>
            </a:endParaRPr>
          </a:p>
        </p:txBody>
      </p:sp>
      <p:sp>
        <p:nvSpPr>
          <p:cNvPr id="46082"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ميلياري كريپتيك</a:t>
            </a:r>
            <a:endParaRPr lang="en-US" sz="54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981200"/>
            <a:ext cx="8458200" cy="4572000"/>
          </a:xfrm>
        </p:spPr>
        <p:txBody>
          <a:bodyPr/>
          <a:lstStyle/>
          <a:p>
            <a:pPr algn="r" rtl="1" eaLnBrk="1" hangingPunct="1">
              <a:defRPr/>
            </a:pPr>
            <a:r>
              <a:rPr lang="fa-IR" b="1" smtClean="0">
                <a:cs typeface="B Zar" pitchFamily="2" charset="-78"/>
              </a:rPr>
              <a:t>نكروز غير اختصاصي به صورت لكوسيت </a:t>
            </a:r>
            <a:r>
              <a:rPr lang="en-US" b="1" smtClean="0">
                <a:cs typeface="B Zar" pitchFamily="2" charset="-78"/>
              </a:rPr>
              <a:t>PMN</a:t>
            </a:r>
            <a:r>
              <a:rPr lang="fa-IR" b="1" smtClean="0">
                <a:cs typeface="B Zar" pitchFamily="2" charset="-78"/>
              </a:rPr>
              <a:t> و تعداد زيادي باسيل آبسه هاي نرم در كليه و كبد و طحال (+) و اسپلنومگالي و </a:t>
            </a:r>
            <a:r>
              <a:rPr lang="en-US" b="1" smtClean="0">
                <a:cs typeface="B Zar" pitchFamily="2" charset="-78"/>
              </a:rPr>
              <a:t>Mottling sepsis</a:t>
            </a:r>
            <a:r>
              <a:rPr lang="fa-IR" b="1" smtClean="0">
                <a:cs typeface="B Zar" pitchFamily="2" charset="-78"/>
              </a:rPr>
              <a:t> در گرافي ريه</a:t>
            </a:r>
            <a:endParaRPr lang="en-US" b="1" smtClean="0">
              <a:cs typeface="B Zar" pitchFamily="2" charset="-78"/>
            </a:endParaRPr>
          </a:p>
        </p:txBody>
      </p:sp>
      <p:sp>
        <p:nvSpPr>
          <p:cNvPr id="47106"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ميلياري نان راكتيو</a:t>
            </a:r>
            <a:endParaRPr lang="en-US" sz="54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600200"/>
            <a:ext cx="8229600" cy="4953000"/>
          </a:xfrm>
        </p:spPr>
        <p:txBody>
          <a:bodyPr/>
          <a:lstStyle/>
          <a:p>
            <a:pPr algn="r" rtl="1" eaLnBrk="1" hangingPunct="1">
              <a:defRPr/>
            </a:pPr>
            <a:r>
              <a:rPr lang="fa-IR" sz="2800" b="1" dirty="0" smtClean="0">
                <a:cs typeface="B Zar" pitchFamily="2" charset="-78"/>
              </a:rPr>
              <a:t>از پاره شدن يك توبركول ساب اپانديم به داخل فضاي ساب آراكنوئيد و ندرتاً از راه هماتوژن</a:t>
            </a:r>
          </a:p>
          <a:p>
            <a:pPr algn="r" rtl="1" eaLnBrk="1" hangingPunct="1">
              <a:defRPr/>
            </a:pPr>
            <a:r>
              <a:rPr lang="fa-IR" sz="2800" b="1" dirty="0" smtClean="0">
                <a:cs typeface="B Zar" pitchFamily="2" charset="-78"/>
              </a:rPr>
              <a:t>در بچگي در </a:t>
            </a:r>
            <a:r>
              <a:rPr lang="en-US" sz="2800" b="1" dirty="0" smtClean="0">
                <a:cs typeface="B Zar" pitchFamily="2" charset="-78"/>
              </a:rPr>
              <a:t>3/4</a:t>
            </a:r>
            <a:r>
              <a:rPr lang="fa-IR" sz="2800" b="1" dirty="0" smtClean="0">
                <a:cs typeface="B Zar" pitchFamily="2" charset="-78"/>
              </a:rPr>
              <a:t> مننژيت ها، كانون ريوي (+)، مورتاليتي زير 5 سال و بالاي 50 سال و بيماري طول كشيده بيشتر از 2 ماه، بالاست </a:t>
            </a:r>
            <a:r>
              <a:rPr lang="en-US" sz="2800" b="1" dirty="0" smtClean="0">
                <a:cs typeface="B Zar" pitchFamily="2" charset="-78"/>
              </a:rPr>
              <a:t>Staging</a:t>
            </a:r>
            <a:endParaRPr lang="fa-IR" sz="2800" b="1" dirty="0" smtClean="0">
              <a:cs typeface="B Zar" pitchFamily="2" charset="-78"/>
            </a:endParaRPr>
          </a:p>
          <a:p>
            <a:pPr algn="r" rtl="1" eaLnBrk="1" hangingPunct="1">
              <a:buFont typeface="Wingdings" pitchFamily="2" charset="2"/>
              <a:buNone/>
              <a:defRPr/>
            </a:pPr>
            <a:r>
              <a:rPr lang="fa-IR" sz="2800" b="1" dirty="0" smtClean="0">
                <a:cs typeface="B Zar" pitchFamily="2" charset="-78"/>
              </a:rPr>
              <a:t>1- بدون ضايعه فوكال عصبي، 2- ضايعه فوكال عصبي يا كنفوزيون، 3- پلژي يا استوپور </a:t>
            </a:r>
            <a:r>
              <a:rPr lang="en-US" sz="2800" b="1" dirty="0" smtClean="0">
                <a:cs typeface="B Zar" pitchFamily="2" charset="-78"/>
              </a:rPr>
              <a:t>Stage I</a:t>
            </a:r>
            <a:r>
              <a:rPr lang="fa-IR" sz="2800" b="1" dirty="0" smtClean="0">
                <a:cs typeface="B Zar" pitchFamily="2" charset="-78"/>
              </a:rPr>
              <a:t> بهبودي دارند و 50% از </a:t>
            </a:r>
            <a:r>
              <a:rPr lang="en-US" sz="2800" b="1" dirty="0" smtClean="0">
                <a:cs typeface="B Zar" pitchFamily="2" charset="-78"/>
              </a:rPr>
              <a:t>stage III</a:t>
            </a:r>
            <a:r>
              <a:rPr lang="fa-IR" sz="2800" b="1" dirty="0" smtClean="0">
                <a:cs typeface="B Zar" pitchFamily="2" charset="-78"/>
              </a:rPr>
              <a:t> مي ميرند</a:t>
            </a:r>
          </a:p>
          <a:p>
            <a:pPr algn="r" rtl="1" eaLnBrk="1" hangingPunct="1">
              <a:defRPr/>
            </a:pPr>
            <a:r>
              <a:rPr lang="fa-IR" sz="2800" b="1" dirty="0" smtClean="0">
                <a:cs typeface="B Zar" pitchFamily="2" charset="-78"/>
              </a:rPr>
              <a:t>در </a:t>
            </a:r>
            <a:r>
              <a:rPr lang="en-US" sz="2800" b="1" dirty="0" smtClean="0">
                <a:cs typeface="B Zar" pitchFamily="2" charset="-78"/>
              </a:rPr>
              <a:t>Stage</a:t>
            </a:r>
            <a:r>
              <a:rPr lang="fa-IR" sz="2800" b="1" dirty="0" smtClean="0">
                <a:cs typeface="B Zar" pitchFamily="2" charset="-78"/>
              </a:rPr>
              <a:t> هاي </a:t>
            </a:r>
            <a:r>
              <a:rPr lang="en-US" sz="2800" b="1" dirty="0" smtClean="0">
                <a:cs typeface="B Zar" pitchFamily="2" charset="-78"/>
              </a:rPr>
              <a:t>II</a:t>
            </a:r>
            <a:r>
              <a:rPr lang="fa-IR" sz="2800" b="1" dirty="0" smtClean="0">
                <a:cs typeface="B Zar" pitchFamily="2" charset="-78"/>
              </a:rPr>
              <a:t> و </a:t>
            </a:r>
            <a:r>
              <a:rPr lang="en-US" sz="2800" b="1" dirty="0" smtClean="0">
                <a:cs typeface="B Zar" pitchFamily="2" charset="-78"/>
              </a:rPr>
              <a:t>III</a:t>
            </a:r>
            <a:r>
              <a:rPr lang="fa-IR" sz="2800" b="1" dirty="0" smtClean="0">
                <a:cs typeface="B Zar" pitchFamily="2" charset="-78"/>
              </a:rPr>
              <a:t>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كورتيكوتراپي </a:t>
            </a:r>
            <a:r>
              <a:rPr lang="en-US" sz="2800" b="1" dirty="0" smtClean="0">
                <a:cs typeface="B Zar" pitchFamily="2" charset="-78"/>
                <a:sym typeface="Wingdings 3" pitchFamily="18" charset="2"/>
              </a:rPr>
              <a:t>mg</a:t>
            </a:r>
            <a:r>
              <a:rPr lang="fa-IR" sz="2800" b="1" dirty="0" smtClean="0">
                <a:cs typeface="B Zar" pitchFamily="2" charset="-78"/>
                <a:sym typeface="Wingdings 3" pitchFamily="18" charset="2"/>
              </a:rPr>
              <a:t> 80-60 به مدت 2-1 هفته و سپس كاهش دوز تا 6-4 هفته </a:t>
            </a:r>
            <a:endParaRPr lang="en-US" sz="2800" b="1" dirty="0" smtClean="0">
              <a:cs typeface="B Zar" pitchFamily="2" charset="-78"/>
              <a:sym typeface="Wingdings 3" pitchFamily="18" charset="2"/>
            </a:endParaRPr>
          </a:p>
        </p:txBody>
      </p:sp>
      <p:sp>
        <p:nvSpPr>
          <p:cNvPr id="48130"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مننژيت سلي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676400"/>
            <a:ext cx="8229600" cy="4800600"/>
          </a:xfrm>
        </p:spPr>
        <p:txBody>
          <a:bodyPr/>
          <a:lstStyle/>
          <a:p>
            <a:pPr algn="r" rtl="1" eaLnBrk="1" hangingPunct="1">
              <a:defRPr/>
            </a:pPr>
            <a:r>
              <a:rPr lang="fa-IR" sz="3600" b="1" smtClean="0">
                <a:cs typeface="B Zar" pitchFamily="2" charset="-78"/>
              </a:rPr>
              <a:t>ضايعه فضاگير</a:t>
            </a:r>
          </a:p>
          <a:p>
            <a:pPr algn="r" rtl="1" eaLnBrk="1" hangingPunct="1">
              <a:defRPr/>
            </a:pPr>
            <a:r>
              <a:rPr lang="fa-IR" sz="3600" b="1" smtClean="0">
                <a:cs typeface="B Zar" pitchFamily="2" charset="-78"/>
              </a:rPr>
              <a:t>تشنج</a:t>
            </a:r>
          </a:p>
          <a:p>
            <a:pPr algn="r" rtl="1" eaLnBrk="1" hangingPunct="1">
              <a:defRPr/>
            </a:pPr>
            <a:r>
              <a:rPr lang="fa-IR" sz="3600" b="1" smtClean="0">
                <a:cs typeface="B Zar" pitchFamily="2" charset="-78"/>
              </a:rPr>
              <a:t>اغلب متعدد و گاهي منفرد </a:t>
            </a:r>
            <a:endParaRPr lang="en-US" sz="3600" b="1" smtClean="0">
              <a:cs typeface="B Zar" pitchFamily="2" charset="-78"/>
            </a:endParaRPr>
          </a:p>
        </p:txBody>
      </p:sp>
      <p:sp>
        <p:nvSpPr>
          <p:cNvPr id="50178"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توبركولوم مغزي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idx="1"/>
          </p:nvPr>
        </p:nvSpPr>
        <p:spPr>
          <a:xfrm>
            <a:off x="228600" y="609600"/>
            <a:ext cx="8686800" cy="5638800"/>
          </a:xfrm>
        </p:spPr>
        <p:txBody>
          <a:bodyPr/>
          <a:lstStyle/>
          <a:p>
            <a:pPr algn="r" rtl="1" eaLnBrk="1" hangingPunct="1">
              <a:lnSpc>
                <a:spcPct val="120000"/>
              </a:lnSpc>
              <a:defRPr/>
            </a:pPr>
            <a:r>
              <a:rPr lang="fa-IR" sz="2800" b="1" dirty="0" smtClean="0">
                <a:cs typeface="B Zar" pitchFamily="2" charset="-78"/>
              </a:rPr>
              <a:t>در صورت عدم نكروز، ضايعات اگزوداتيو ممكن است كامل ترميم يابند اما مقداري از نكروز باقي بماند. نكروز در سل مي تواند ناكامل باشد و منجر به تشكيل مواد جامد و نيمه جامد آمورف و آسلولار شود = </a:t>
            </a:r>
            <a:r>
              <a:rPr lang="en-US" sz="2800" b="1" dirty="0" smtClean="0">
                <a:cs typeface="B Zar" pitchFamily="2" charset="-78"/>
              </a:rPr>
              <a:t>Gaseous</a:t>
            </a:r>
            <a:r>
              <a:rPr lang="fa-IR" sz="2800" b="1" dirty="0" smtClean="0">
                <a:cs typeface="B Zar" pitchFamily="2" charset="-78"/>
              </a:rPr>
              <a:t> حالت پنيري</a:t>
            </a:r>
          </a:p>
          <a:p>
            <a:pPr algn="r" rtl="1" eaLnBrk="1" hangingPunct="1">
              <a:lnSpc>
                <a:spcPct val="120000"/>
              </a:lnSpc>
              <a:defRPr/>
            </a:pPr>
            <a:r>
              <a:rPr lang="fa-IR" sz="2800" b="1" dirty="0" smtClean="0">
                <a:cs typeface="B Zar" pitchFamily="2" charset="-78"/>
              </a:rPr>
              <a:t>شرايط اكسيژن نامناسب، سبب مهار رشد ميكوباكتريوم مي شود. نكروز كازئوز در ريه ها ناپايدار است، مواد به داخل درخت برونش تخليه و كاويتي تشكيل مي شود</a:t>
            </a:r>
          </a:p>
          <a:p>
            <a:pPr algn="r" rtl="1" eaLnBrk="1" hangingPunct="1">
              <a:lnSpc>
                <a:spcPct val="120000"/>
              </a:lnSpc>
              <a:defRPr/>
            </a:pPr>
            <a:r>
              <a:rPr lang="fa-IR" sz="2800" b="1" dirty="0" smtClean="0">
                <a:cs typeface="B Zar" pitchFamily="2" charset="-78"/>
              </a:rPr>
              <a:t>مواد داخل كاورن، با مقداري ارگانيسم و يك لايه ماكروفاژ و لنفوسيت با ارگانيزاسيون كم و باسيل كم و يك لايه پريفرال ديگر به صورت فيبروز كپسوله می شوند.</a:t>
            </a:r>
            <a:endParaRPr lang="en-US" sz="2800" b="1" dirty="0" smtClean="0">
              <a:cs typeface="B Zar" pitchFamily="2" charset="-78"/>
            </a:endParaRPr>
          </a:p>
        </p:txBody>
      </p:sp>
    </p:spTree>
  </p:cSld>
  <p:clrMapOvr>
    <a:masterClrMapping/>
  </p:clrMapOvr>
  <p:transition spd="med">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981200"/>
            <a:ext cx="8229600" cy="4114800"/>
          </a:xfrm>
        </p:spPr>
        <p:txBody>
          <a:bodyPr/>
          <a:lstStyle/>
          <a:p>
            <a:pPr algn="r" rtl="1" eaLnBrk="1" hangingPunct="1">
              <a:defRPr/>
            </a:pPr>
            <a:r>
              <a:rPr lang="fa-IR" b="1" dirty="0" smtClean="0">
                <a:cs typeface="B Zar" pitchFamily="2" charset="-78"/>
              </a:rPr>
              <a:t>شايعترين فرم اكستراپولمونري </a:t>
            </a:r>
            <a:r>
              <a:rPr lang="en-US" b="1" dirty="0" smtClean="0">
                <a:cs typeface="B Zar" pitchFamily="2" charset="-78"/>
              </a:rPr>
              <a:t>TB</a:t>
            </a:r>
            <a:endParaRPr lang="fa-IR" b="1" dirty="0" smtClean="0">
              <a:cs typeface="B Zar" pitchFamily="2" charset="-78"/>
            </a:endParaRPr>
          </a:p>
          <a:p>
            <a:pPr algn="r" rtl="1" eaLnBrk="1" hangingPunct="1">
              <a:defRPr/>
            </a:pPr>
            <a:r>
              <a:rPr lang="en-US" b="1" dirty="0" smtClean="0">
                <a:cs typeface="B Zar" pitchFamily="2" charset="-78"/>
              </a:rPr>
              <a:t>Mass</a:t>
            </a:r>
            <a:r>
              <a:rPr lang="fa-IR" b="1" dirty="0" smtClean="0">
                <a:cs typeface="B Zar" pitchFamily="2" charset="-78"/>
              </a:rPr>
              <a:t> سفت قرمز بدون درد، شايعترين محل درگيري، طول </a:t>
            </a:r>
            <a:r>
              <a:rPr lang="en-US" b="1" dirty="0" smtClean="0">
                <a:cs typeface="B Zar" pitchFamily="2" charset="-78"/>
              </a:rPr>
              <a:t>border</a:t>
            </a:r>
            <a:r>
              <a:rPr lang="fa-IR" b="1" dirty="0" smtClean="0">
                <a:cs typeface="B Zar" pitchFamily="2" charset="-78"/>
              </a:rPr>
              <a:t> فوقاني عضلات استرنوكليدوماستوئید بيوپسي (+) اسمير (-)</a:t>
            </a:r>
          </a:p>
          <a:p>
            <a:pPr algn="r" rtl="1" eaLnBrk="1" hangingPunct="1">
              <a:defRPr/>
            </a:pPr>
            <a:r>
              <a:rPr lang="fa-IR" b="1" dirty="0" smtClean="0">
                <a:cs typeface="B Zar" pitchFamily="2" charset="-78"/>
              </a:rPr>
              <a:t>درگيري خارج از سرويكال و سوپرا كلاويكولر نشاندهنده </a:t>
            </a:r>
            <a:r>
              <a:rPr lang="en-US" b="1" dirty="0" smtClean="0">
                <a:cs typeface="B Zar" pitchFamily="2" charset="-78"/>
              </a:rPr>
              <a:t>TB</a:t>
            </a:r>
            <a:r>
              <a:rPr lang="fa-IR" b="1" dirty="0" smtClean="0">
                <a:cs typeface="B Zar" pitchFamily="2" charset="-78"/>
              </a:rPr>
              <a:t> سخت تر و شديدتر است و در اين حالت علايم سيستميك (+) و </a:t>
            </a:r>
            <a:r>
              <a:rPr lang="en-US" b="1" dirty="0" smtClean="0">
                <a:cs typeface="B Zar" pitchFamily="2" charset="-78"/>
              </a:rPr>
              <a:t>PPD</a:t>
            </a:r>
            <a:r>
              <a:rPr lang="fa-IR" b="1" dirty="0" smtClean="0">
                <a:cs typeface="B Zar" pitchFamily="2" charset="-78"/>
              </a:rPr>
              <a:t> (+)</a:t>
            </a:r>
            <a:endParaRPr lang="en-US" b="1" dirty="0" smtClean="0">
              <a:cs typeface="B Zar" pitchFamily="2" charset="-78"/>
            </a:endParaRPr>
          </a:p>
        </p:txBody>
      </p:sp>
      <p:sp>
        <p:nvSpPr>
          <p:cNvPr id="51202"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لنفادنيت سلي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04800" y="1295400"/>
            <a:ext cx="8534400" cy="5257800"/>
          </a:xfrm>
        </p:spPr>
        <p:txBody>
          <a:bodyPr/>
          <a:lstStyle/>
          <a:p>
            <a:pPr algn="r" rtl="1" eaLnBrk="1" hangingPunct="1">
              <a:defRPr/>
            </a:pPr>
            <a:r>
              <a:rPr lang="fa-IR" sz="2800" b="1" dirty="0" smtClean="0">
                <a:cs typeface="B Zar" pitchFamily="2" charset="-78"/>
              </a:rPr>
              <a:t>از راه لنفاتيك، هماتوژن، مجاورتي، فوكوس اوليه </a:t>
            </a:r>
            <a:r>
              <a:rPr lang="en-US" sz="2800" b="1" dirty="0" smtClean="0">
                <a:cs typeface="B Zar" pitchFamily="2" charset="-78"/>
              </a:rPr>
              <a:t>ant sup</a:t>
            </a:r>
            <a:r>
              <a:rPr lang="fa-IR" sz="2800" b="1" dirty="0" smtClean="0">
                <a:cs typeface="B Zar" pitchFamily="2" charset="-78"/>
              </a:rPr>
              <a:t> يا </a:t>
            </a:r>
            <a:r>
              <a:rPr lang="en-US" sz="2800" b="1" dirty="0" err="1" smtClean="0">
                <a:cs typeface="B Zar" pitchFamily="2" charset="-78"/>
              </a:rPr>
              <a:t>inf</a:t>
            </a:r>
            <a:r>
              <a:rPr lang="fa-IR" sz="2800" b="1" dirty="0" smtClean="0">
                <a:cs typeface="B Zar" pitchFamily="2" charset="-78"/>
              </a:rPr>
              <a:t> در </a:t>
            </a:r>
            <a:r>
              <a:rPr lang="en-US" sz="2800" b="1" dirty="0" smtClean="0">
                <a:cs typeface="B Zar" pitchFamily="2" charset="-78"/>
              </a:rPr>
              <a:t>body angle</a:t>
            </a:r>
            <a:r>
              <a:rPr lang="fa-IR" sz="2800" b="1" dirty="0" smtClean="0">
                <a:cs typeface="B Zar" pitchFamily="2" charset="-78"/>
              </a:rPr>
              <a:t> مهره است كه پس از انتشارش به ديسك بين مهره منجر به </a:t>
            </a:r>
            <a:r>
              <a:rPr lang="en-US" sz="2800" b="1" dirty="0" smtClean="0">
                <a:cs typeface="B Zar" pitchFamily="2" charset="-78"/>
              </a:rPr>
              <a:t>ant wedging</a:t>
            </a:r>
            <a:r>
              <a:rPr lang="fa-IR" sz="2800" b="1" dirty="0" smtClean="0">
                <a:cs typeface="B Zar" pitchFamily="2" charset="-78"/>
              </a:rPr>
              <a:t> در جسم مهره مجاور با تخريب ديسك بين مهره اي و </a:t>
            </a:r>
            <a:r>
              <a:rPr lang="en-US" sz="2800" b="1" dirty="0" smtClean="0">
                <a:cs typeface="B Zar" pitchFamily="2" charset="-78"/>
              </a:rPr>
              <a:t>Spine</a:t>
            </a:r>
            <a:r>
              <a:rPr lang="fa-IR" sz="2800" b="1" dirty="0" smtClean="0">
                <a:cs typeface="B Zar" pitchFamily="2" charset="-78"/>
              </a:rPr>
              <a:t> تندر يا كيفوز يا ژيبوز</a:t>
            </a:r>
          </a:p>
          <a:p>
            <a:pPr algn="r" rtl="1" eaLnBrk="1" hangingPunct="1">
              <a:defRPr/>
            </a:pPr>
            <a:r>
              <a:rPr lang="fa-IR" sz="2800" b="1" dirty="0" smtClean="0">
                <a:cs typeface="B Zar" pitchFamily="2" charset="-78"/>
              </a:rPr>
              <a:t>اغلب درگيري در توراسيك </a:t>
            </a:r>
            <a:r>
              <a:rPr lang="en-US" sz="2800" b="1" dirty="0" smtClean="0">
                <a:cs typeface="B Zar" pitchFamily="2" charset="-78"/>
              </a:rPr>
              <a:t>lower</a:t>
            </a:r>
            <a:r>
              <a:rPr lang="fa-IR" sz="2800" b="1" dirty="0" smtClean="0">
                <a:cs typeface="B Zar" pitchFamily="2" charset="-78"/>
              </a:rPr>
              <a:t> و سپس لومبار، سرويكال و ساكرال، در 50% آبسه پارااسپاينال </a:t>
            </a:r>
            <a:r>
              <a:rPr lang="en-US" sz="2800" b="1" dirty="0" smtClean="0">
                <a:cs typeface="B Zar" pitchFamily="2" charset="-78"/>
              </a:rPr>
              <a:t>Cold</a:t>
            </a:r>
            <a:r>
              <a:rPr lang="fa-IR" sz="2800" b="1" dirty="0" smtClean="0">
                <a:cs typeface="B Zar" pitchFamily="2" charset="-78"/>
              </a:rPr>
              <a:t> (+) </a:t>
            </a:r>
          </a:p>
          <a:p>
            <a:pPr algn="r" rtl="1" eaLnBrk="1" hangingPunct="1">
              <a:defRPr/>
            </a:pPr>
            <a:r>
              <a:rPr lang="fa-IR" sz="2800" b="1" dirty="0" smtClean="0">
                <a:cs typeface="B Zar" pitchFamily="2" charset="-78"/>
              </a:rPr>
              <a:t>در يك دوم موارد پارزي اندام تحتاني ناشي از آراكنوئيديت و ونتريكوليت </a:t>
            </a:r>
          </a:p>
          <a:p>
            <a:pPr algn="r" rtl="1" eaLnBrk="1" hangingPunct="1">
              <a:defRPr/>
            </a:pPr>
            <a:r>
              <a:rPr lang="en-US" sz="2800" b="1" dirty="0" smtClean="0">
                <a:cs typeface="B Zar" pitchFamily="2" charset="-78"/>
              </a:rPr>
              <a:t>TB</a:t>
            </a:r>
            <a:r>
              <a:rPr lang="fa-IR" sz="2800" b="1" dirty="0" smtClean="0">
                <a:cs typeface="B Zar" pitchFamily="2" charset="-78"/>
              </a:rPr>
              <a:t> شايعترين علت ضايعات دنده است. كرونيك منوآرتريت و تنوسينويت</a:t>
            </a:r>
            <a:endParaRPr lang="en-US" sz="2800" b="1" dirty="0" smtClean="0">
              <a:cs typeface="B Zar" pitchFamily="2" charset="-78"/>
            </a:endParaRPr>
          </a:p>
        </p:txBody>
      </p:sp>
      <p:sp>
        <p:nvSpPr>
          <p:cNvPr id="52226" name="Rectangle 2"/>
          <p:cNvSpPr>
            <a:spLocks noGrp="1" noChangeArrowheads="1"/>
          </p:cNvSpPr>
          <p:nvPr>
            <p:ph type="title"/>
          </p:nvPr>
        </p:nvSpPr>
        <p:spPr>
          <a:xfrm>
            <a:off x="457200" y="76200"/>
            <a:ext cx="8229600" cy="914400"/>
          </a:xfrm>
        </p:spPr>
        <p:txBody>
          <a:bodyPr/>
          <a:lstStyle/>
          <a:p>
            <a:pPr algn="ctr" rtl="1" eaLnBrk="1" hangingPunct="1">
              <a:defRPr/>
            </a:pPr>
            <a:r>
              <a:rPr lang="en-US" sz="4800" b="1" dirty="0" err="1" smtClean="0">
                <a:solidFill>
                  <a:srgbClr val="FF0000"/>
                </a:solidFill>
                <a:cs typeface="B Zar" pitchFamily="2" charset="-78"/>
              </a:rPr>
              <a:t>Pott</a:t>
            </a:r>
            <a:r>
              <a:rPr lang="en-US" sz="4800" b="1" dirty="0" err="1" smtClean="0">
                <a:solidFill>
                  <a:srgbClr val="FF0000"/>
                </a:solidFill>
                <a:latin typeface="Arial"/>
                <a:cs typeface="B Zar" pitchFamily="2" charset="-78"/>
              </a:rPr>
              <a:t>’</a:t>
            </a:r>
            <a:r>
              <a:rPr lang="en-US" sz="4800" b="1" dirty="0" err="1" smtClean="0">
                <a:solidFill>
                  <a:srgbClr val="FF0000"/>
                </a:solidFill>
                <a:cs typeface="B Zar" pitchFamily="2" charset="-78"/>
              </a:rPr>
              <a:t>s</a:t>
            </a:r>
            <a:r>
              <a:rPr lang="fa-IR" sz="4800" b="1" dirty="0" smtClean="0">
                <a:solidFill>
                  <a:srgbClr val="FF0000"/>
                </a:solidFill>
                <a:cs typeface="B Zar" pitchFamily="2" charset="-78"/>
              </a:rPr>
              <a:t> يا استئوميليت سلي</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600200"/>
            <a:ext cx="8229600" cy="4876800"/>
          </a:xfrm>
        </p:spPr>
        <p:txBody>
          <a:bodyPr/>
          <a:lstStyle/>
          <a:p>
            <a:pPr algn="r" rtl="1" eaLnBrk="1" hangingPunct="1">
              <a:defRPr/>
            </a:pPr>
            <a:r>
              <a:rPr lang="fa-IR" sz="2800" b="1" dirty="0" smtClean="0">
                <a:cs typeface="B Zar" pitchFamily="2" charset="-78"/>
              </a:rPr>
              <a:t>در نوع </a:t>
            </a:r>
            <a:r>
              <a:rPr lang="en-US" sz="2800" b="1" dirty="0" smtClean="0">
                <a:cs typeface="B Zar" pitchFamily="2" charset="-78"/>
              </a:rPr>
              <a:t>Primary</a:t>
            </a:r>
            <a:r>
              <a:rPr lang="fa-IR" sz="2800" b="1" dirty="0" smtClean="0">
                <a:cs typeface="B Zar" pitchFamily="2" charset="-78"/>
              </a:rPr>
              <a:t> تخليه كانون ساب پلورال به پلور با پروگنوز خوب و جذب مايع در عرض 2-1 ماه در 90% (+)</a:t>
            </a:r>
          </a:p>
          <a:p>
            <a:pPr algn="r" rtl="1" eaLnBrk="1" hangingPunct="1">
              <a:defRPr/>
            </a:pPr>
            <a:r>
              <a:rPr lang="fa-IR" sz="2800" b="1" dirty="0" smtClean="0">
                <a:cs typeface="B Zar" pitchFamily="2" charset="-78"/>
              </a:rPr>
              <a:t>افيوژن در 30-10% موارد ميلياري، پلورال افيوژن اغلب غيرماسيو و يكطرفه مگر در نوع ميلياري</a:t>
            </a:r>
          </a:p>
          <a:p>
            <a:pPr algn="r" rtl="1" eaLnBrk="1" hangingPunct="1">
              <a:defRPr/>
            </a:pPr>
            <a:r>
              <a:rPr lang="fa-IR" sz="2800" b="1" dirty="0" smtClean="0">
                <a:cs typeface="B Zar" pitchFamily="2" charset="-78"/>
              </a:rPr>
              <a:t>در مايع 2500-500 سلول با 90% لنفوسيت در دو سوم موارد </a:t>
            </a:r>
          </a:p>
          <a:p>
            <a:pPr algn="r" rtl="1" eaLnBrk="1" hangingPunct="1">
              <a:defRPr/>
            </a:pPr>
            <a:r>
              <a:rPr lang="fa-IR" sz="2800" b="1" dirty="0" smtClean="0">
                <a:cs typeface="B Zar" pitchFamily="2" charset="-78"/>
              </a:rPr>
              <a:t>سلول مزوتليال كه كاراكتريستيك نئوپلاسم است (-).10%</a:t>
            </a:r>
            <a:r>
              <a:rPr lang="en-US" sz="2800" b="1" dirty="0" smtClean="0">
                <a:cs typeface="B Zar" pitchFamily="2" charset="-78"/>
              </a:rPr>
              <a:t>&lt;</a:t>
            </a:r>
            <a:r>
              <a:rPr lang="fa-IR" sz="2800" b="1" dirty="0" smtClean="0">
                <a:cs typeface="B Zar" pitchFamily="2" charset="-78"/>
              </a:rPr>
              <a:t> سروسانگوئينو كشت در 30% (+) و اسمير ندرتاً (+) بيوپسي در 75% (+)</a:t>
            </a:r>
          </a:p>
          <a:p>
            <a:pPr algn="r" rtl="1" eaLnBrk="1" hangingPunct="1">
              <a:defRPr/>
            </a:pPr>
            <a:r>
              <a:rPr lang="fa-IR" sz="2800" b="1" dirty="0" smtClean="0">
                <a:cs typeface="B Zar" pitchFamily="2" charset="-78"/>
              </a:rPr>
              <a:t>در نوع </a:t>
            </a:r>
            <a:r>
              <a:rPr lang="en-US" sz="2800" b="1" dirty="0" smtClean="0">
                <a:cs typeface="B Zar" pitchFamily="2" charset="-78"/>
              </a:rPr>
              <a:t>Post primary</a:t>
            </a:r>
            <a:r>
              <a:rPr lang="fa-IR" sz="2800" b="1" dirty="0" smtClean="0">
                <a:cs typeface="B Zar" pitchFamily="2" charset="-78"/>
              </a:rPr>
              <a:t> اسمير ندرتاً (+) اما در نوع </a:t>
            </a:r>
            <a:r>
              <a:rPr lang="en-US" sz="2800" b="1" dirty="0" smtClean="0">
                <a:cs typeface="B Zar" pitchFamily="2" charset="-78"/>
              </a:rPr>
              <a:t>Secondary</a:t>
            </a:r>
            <a:r>
              <a:rPr lang="fa-IR" sz="2800" b="1" dirty="0" smtClean="0">
                <a:cs typeface="B Zar" pitchFamily="2" charset="-78"/>
              </a:rPr>
              <a:t> اسمير (+) در 50% </a:t>
            </a:r>
            <a:endParaRPr lang="en-US" sz="2800" b="1" dirty="0" smtClean="0">
              <a:cs typeface="B Zar" pitchFamily="2" charset="-78"/>
            </a:endParaRPr>
          </a:p>
        </p:txBody>
      </p:sp>
      <p:sp>
        <p:nvSpPr>
          <p:cNvPr id="53250"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پلورزي سلي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600200"/>
            <a:ext cx="8229600" cy="4876800"/>
          </a:xfrm>
        </p:spPr>
        <p:txBody>
          <a:bodyPr/>
          <a:lstStyle/>
          <a:p>
            <a:pPr algn="r" rtl="1" eaLnBrk="1" hangingPunct="1">
              <a:defRPr/>
            </a:pPr>
            <a:r>
              <a:rPr lang="fa-IR" sz="2800" b="1" smtClean="0">
                <a:cs typeface="B Zar" pitchFamily="2" charset="-78"/>
              </a:rPr>
              <a:t>بيماران اسمير مثبت</a:t>
            </a:r>
          </a:p>
          <a:p>
            <a:pPr algn="r" rtl="1" eaLnBrk="1" hangingPunct="1">
              <a:defRPr/>
            </a:pPr>
            <a:r>
              <a:rPr lang="fa-IR" sz="2800" b="1" smtClean="0">
                <a:cs typeface="B Zar" pitchFamily="2" charset="-78"/>
              </a:rPr>
              <a:t>وجود كاورن در ريه</a:t>
            </a:r>
          </a:p>
          <a:p>
            <a:pPr algn="r" rtl="1" eaLnBrk="1" hangingPunct="1">
              <a:defRPr/>
            </a:pPr>
            <a:r>
              <a:rPr lang="fa-IR" sz="2800" b="1" smtClean="0">
                <a:cs typeface="B Zar" pitchFamily="2" charset="-78"/>
              </a:rPr>
              <a:t>لارنجيال </a:t>
            </a:r>
            <a:r>
              <a:rPr lang="en-US" sz="2800" b="1" smtClean="0">
                <a:cs typeface="B Zar" pitchFamily="2" charset="-78"/>
              </a:rPr>
              <a:t>TB</a:t>
            </a:r>
            <a:r>
              <a:rPr lang="fa-IR" sz="2800" b="1" smtClean="0">
                <a:cs typeface="B Zar" pitchFamily="2" charset="-78"/>
              </a:rPr>
              <a:t> و </a:t>
            </a:r>
            <a:r>
              <a:rPr lang="en-US" sz="2800" b="1" smtClean="0">
                <a:cs typeface="B Zar" pitchFamily="2" charset="-78"/>
              </a:rPr>
              <a:t>TB</a:t>
            </a:r>
            <a:r>
              <a:rPr lang="fa-IR" sz="2800" b="1" smtClean="0">
                <a:cs typeface="B Zar" pitchFamily="2" charset="-78"/>
              </a:rPr>
              <a:t> اندوبرونشيال</a:t>
            </a:r>
            <a:endParaRPr lang="en-US" sz="2800" b="1" smtClean="0">
              <a:cs typeface="B Zar" pitchFamily="2" charset="-78"/>
            </a:endParaRPr>
          </a:p>
        </p:txBody>
      </p:sp>
      <p:sp>
        <p:nvSpPr>
          <p:cNvPr id="55298" name="Rectangle 2"/>
          <p:cNvSpPr>
            <a:spLocks noGrp="1" noChangeArrowheads="1"/>
          </p:cNvSpPr>
          <p:nvPr>
            <p:ph type="title"/>
          </p:nvPr>
        </p:nvSpPr>
        <p:spPr/>
        <p:txBody>
          <a:bodyPr/>
          <a:lstStyle/>
          <a:p>
            <a:pPr algn="ctr" rtl="1" eaLnBrk="1" hangingPunct="1">
              <a:defRPr/>
            </a:pPr>
            <a:r>
              <a:rPr lang="fa-IR" sz="4000" b="1" dirty="0" smtClean="0">
                <a:solidFill>
                  <a:srgbClr val="FF0000"/>
                </a:solidFill>
                <a:cs typeface="B Zar" pitchFamily="2" charset="-78"/>
              </a:rPr>
              <a:t>انديكاسيونهاي ايزولاسيون در توبركولوزيس</a:t>
            </a:r>
            <a:endParaRPr lang="en-US" sz="4000" b="1" dirty="0" smtClean="0">
              <a:solidFill>
                <a:srgbClr val="FF0000"/>
              </a:solidFill>
              <a:cs typeface="B Zar" pitchFamily="2" charset="-78"/>
            </a:endParaRPr>
          </a:p>
        </p:txBody>
      </p:sp>
    </p:spTree>
  </p:cSld>
  <p:clrMapOvr>
    <a:masterClrMapping/>
  </p:clrMapOvr>
  <p:transition spd="med">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228600" y="1905000"/>
            <a:ext cx="8686800" cy="4495800"/>
          </a:xfrm>
        </p:spPr>
        <p:txBody>
          <a:bodyPr/>
          <a:lstStyle/>
          <a:p>
            <a:pPr algn="r" rtl="1" eaLnBrk="1" hangingPunct="1">
              <a:defRPr/>
            </a:pPr>
            <a:r>
              <a:rPr lang="en-US" b="1" dirty="0" smtClean="0">
                <a:cs typeface="B Zar" pitchFamily="2" charset="-78"/>
              </a:rPr>
              <a:t>Private room</a:t>
            </a:r>
            <a:r>
              <a:rPr lang="fa-IR" b="1" dirty="0" smtClean="0">
                <a:cs typeface="B Zar" pitchFamily="2" charset="-78"/>
              </a:rPr>
              <a:t>، آفتاب گير بودن، تهويه اتاق </a:t>
            </a:r>
            <a:r>
              <a:rPr lang="en-US" b="1" dirty="0" smtClean="0">
                <a:cs typeface="B Zar" pitchFamily="2" charset="-78"/>
              </a:rPr>
              <a:t>6 exchange in hour</a:t>
            </a:r>
            <a:endParaRPr lang="fa-IR" b="1" dirty="0" smtClean="0">
              <a:cs typeface="B Zar" pitchFamily="2" charset="-78"/>
            </a:endParaRPr>
          </a:p>
          <a:p>
            <a:pPr algn="r" rtl="1" eaLnBrk="1" hangingPunct="1">
              <a:defRPr/>
            </a:pPr>
            <a:r>
              <a:rPr lang="fa-IR" b="1" dirty="0" smtClean="0">
                <a:cs typeface="B Zar" pitchFamily="2" charset="-78"/>
              </a:rPr>
              <a:t>برقراري جريان هوا بين اتاق و هواي بيرون (حياط يا كوچه)</a:t>
            </a:r>
          </a:p>
          <a:p>
            <a:pPr algn="r" rtl="1" eaLnBrk="1" hangingPunct="1">
              <a:defRPr/>
            </a:pPr>
            <a:r>
              <a:rPr lang="fa-IR" b="1" dirty="0" smtClean="0">
                <a:cs typeface="B Zar" pitchFamily="2" charset="-78"/>
              </a:rPr>
              <a:t>ماسك در صورت اقامت طولاني در اتاق در بسته، بيشتر از يك ساعت </a:t>
            </a:r>
          </a:p>
          <a:p>
            <a:pPr algn="r" rtl="1" eaLnBrk="1" hangingPunct="1">
              <a:defRPr/>
            </a:pPr>
            <a:r>
              <a:rPr lang="fa-IR" b="1" dirty="0" smtClean="0">
                <a:cs typeface="B Zar" pitchFamily="2" charset="-78"/>
              </a:rPr>
              <a:t>ماسك و عينك در صورت تماس با ترشحات آلوده به ميكوباكتريوم مثل پلورزي و پريتونيت</a:t>
            </a:r>
            <a:endParaRPr lang="en-US" b="1" dirty="0" smtClean="0">
              <a:cs typeface="B Zar" pitchFamily="2" charset="-78"/>
            </a:endParaRPr>
          </a:p>
        </p:txBody>
      </p:sp>
      <p:sp>
        <p:nvSpPr>
          <p:cNvPr id="56322" name="Rectangle 2"/>
          <p:cNvSpPr>
            <a:spLocks noGrp="1" noChangeArrowheads="1"/>
          </p:cNvSpPr>
          <p:nvPr>
            <p:ph type="title"/>
          </p:nvPr>
        </p:nvSpPr>
        <p:spPr/>
        <p:txBody>
          <a:bodyPr/>
          <a:lstStyle/>
          <a:p>
            <a:pPr algn="ctr" rtl="1" eaLnBrk="1" hangingPunct="1">
              <a:defRPr/>
            </a:pPr>
            <a:r>
              <a:rPr lang="en-US" sz="5400" b="1" dirty="0" smtClean="0">
                <a:solidFill>
                  <a:srgbClr val="FF0000"/>
                </a:solidFill>
                <a:cs typeface="B Zar" pitchFamily="2" charset="-78"/>
              </a:rPr>
              <a:t>TB</a:t>
            </a:r>
            <a:r>
              <a:rPr lang="fa-IR" sz="5400" b="1" dirty="0" smtClean="0">
                <a:solidFill>
                  <a:srgbClr val="FF0000"/>
                </a:solidFill>
                <a:cs typeface="B Zar" pitchFamily="2" charset="-78"/>
              </a:rPr>
              <a:t> ايزولاسيون</a:t>
            </a:r>
            <a:endParaRPr lang="en-US" sz="54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idx="1"/>
          </p:nvPr>
        </p:nvSpPr>
        <p:spPr>
          <a:xfrm>
            <a:off x="304800" y="304800"/>
            <a:ext cx="8534400" cy="6248400"/>
          </a:xfrm>
        </p:spPr>
        <p:txBody>
          <a:bodyPr/>
          <a:lstStyle/>
          <a:p>
            <a:pPr algn="r" rtl="1" eaLnBrk="1" hangingPunct="1">
              <a:defRPr/>
            </a:pPr>
            <a:r>
              <a:rPr lang="fa-IR" sz="2800" b="1" dirty="0" smtClean="0">
                <a:solidFill>
                  <a:srgbClr val="FF0000"/>
                </a:solidFill>
                <a:cs typeface="B Zar" pitchFamily="2" charset="-78"/>
              </a:rPr>
              <a:t>وقتي درجه هايپرسنسیتیويتي </a:t>
            </a:r>
            <a:r>
              <a:rPr lang="en-US" sz="2800" b="1" dirty="0" smtClean="0">
                <a:solidFill>
                  <a:srgbClr val="FF0000"/>
                </a:solidFill>
                <a:cs typeface="B Zar" pitchFamily="2" charset="-78"/>
                <a:sym typeface="Wingdings 3" pitchFamily="18" charset="2"/>
              </a:rPr>
              <a:t> </a:t>
            </a:r>
            <a:r>
              <a:rPr lang="fa-IR" sz="2800" b="1" dirty="0" smtClean="0">
                <a:solidFill>
                  <a:srgbClr val="FF0000"/>
                </a:solidFill>
                <a:cs typeface="B Zar" pitchFamily="2" charset="-78"/>
                <a:sym typeface="Wingdings 3" pitchFamily="18" charset="2"/>
              </a:rPr>
              <a:t> :</a:t>
            </a:r>
          </a:p>
          <a:p>
            <a:pPr algn="r" rtl="1" eaLnBrk="1" hangingPunct="1">
              <a:buFontTx/>
              <a:buChar char="-"/>
              <a:defRPr/>
            </a:pPr>
            <a:r>
              <a:rPr lang="fa-IR" sz="2800" b="1" dirty="0" smtClean="0">
                <a:cs typeface="B Zar" pitchFamily="2" charset="-78"/>
                <a:sym typeface="Wingdings 3" pitchFamily="18" charset="2"/>
              </a:rPr>
              <a:t>راكسيون بافتي غيراختصاصي است شامل چند لكوسيت </a:t>
            </a:r>
            <a:r>
              <a:rPr lang="en-US" sz="2800" b="1" dirty="0" smtClean="0">
                <a:cs typeface="B Zar" pitchFamily="2" charset="-78"/>
                <a:sym typeface="Wingdings 3" pitchFamily="18" charset="2"/>
              </a:rPr>
              <a:t>PMN</a:t>
            </a:r>
            <a:r>
              <a:rPr lang="fa-IR" sz="2800" b="1" dirty="0" smtClean="0">
                <a:cs typeface="B Zar" pitchFamily="2" charset="-78"/>
                <a:sym typeface="Wingdings 3" pitchFamily="18" charset="2"/>
              </a:rPr>
              <a:t> و </a:t>
            </a:r>
            <a:r>
              <a:rPr lang="en-US" sz="2800" b="1" dirty="0" smtClean="0">
                <a:cs typeface="B Zar" pitchFamily="2" charset="-78"/>
                <a:sym typeface="Wingdings 3" pitchFamily="18" charset="2"/>
              </a:rPr>
              <a:t>MN</a:t>
            </a:r>
            <a:r>
              <a:rPr lang="fa-IR" sz="2800" b="1" dirty="0" smtClean="0">
                <a:cs typeface="B Zar" pitchFamily="2" charset="-78"/>
                <a:sym typeface="Wingdings 3" pitchFamily="18" charset="2"/>
              </a:rPr>
              <a:t> با تعدا زيادي باسيل ميكوباكتريوم = توبركولوز </a:t>
            </a:r>
            <a:r>
              <a:rPr lang="en-US" sz="2800" b="1" dirty="0" smtClean="0">
                <a:cs typeface="B Zar" pitchFamily="2" charset="-78"/>
                <a:sym typeface="Wingdings 3" pitchFamily="18" charset="2"/>
              </a:rPr>
              <a:t>Non Reactive</a:t>
            </a:r>
            <a:endParaRPr lang="fa-IR" sz="2800" b="1" dirty="0" smtClean="0">
              <a:cs typeface="B Zar" pitchFamily="2" charset="-78"/>
              <a:sym typeface="Wingdings 3" pitchFamily="18" charset="2"/>
            </a:endParaRPr>
          </a:p>
          <a:p>
            <a:pPr algn="r" rtl="1" eaLnBrk="1" hangingPunct="1">
              <a:defRPr/>
            </a:pPr>
            <a:r>
              <a:rPr lang="fa-IR" sz="2800" b="1" dirty="0" smtClean="0">
                <a:solidFill>
                  <a:srgbClr val="FF0000"/>
                </a:solidFill>
                <a:cs typeface="B Zar" pitchFamily="2" charset="-78"/>
              </a:rPr>
              <a:t>كمپلكس گان :</a:t>
            </a:r>
            <a:endParaRPr lang="fa-IR" sz="2800" b="1" dirty="0" smtClean="0">
              <a:solidFill>
                <a:srgbClr val="FF0000"/>
              </a:solidFill>
              <a:cs typeface="B Zar" pitchFamily="2" charset="-78"/>
              <a:sym typeface="Wingdings 3" pitchFamily="18" charset="2"/>
            </a:endParaRPr>
          </a:p>
          <a:p>
            <a:pPr algn="r" rtl="1" eaLnBrk="1" hangingPunct="1">
              <a:buFontTx/>
              <a:buChar char="-"/>
              <a:defRPr/>
            </a:pPr>
            <a:r>
              <a:rPr lang="fa-IR" sz="2800" b="1" dirty="0" smtClean="0">
                <a:cs typeface="B Zar" pitchFamily="2" charset="-78"/>
                <a:sym typeface="Wingdings 3" pitchFamily="18" charset="2"/>
              </a:rPr>
              <a:t>پنوموني لوبهاي مياني و تحتاني در بچه ها + لنفادنوپاتي هيلار يا پاراتروكه ال كه اكثراً ضايعه خودبخود خوب مي شود يا كلسيفيه مي شود.</a:t>
            </a:r>
          </a:p>
          <a:p>
            <a:pPr algn="r" rtl="1" eaLnBrk="1" hangingPunct="1">
              <a:buFontTx/>
              <a:buChar char="-"/>
              <a:defRPr/>
            </a:pPr>
            <a:r>
              <a:rPr lang="fa-IR" sz="2800" b="1" dirty="0" smtClean="0">
                <a:cs typeface="B Zar" pitchFamily="2" charset="-78"/>
                <a:sym typeface="Wingdings 3" pitchFamily="18" charset="2"/>
              </a:rPr>
              <a:t> پس از عفونت با </a:t>
            </a:r>
            <a:r>
              <a:rPr lang="en-US" sz="2800" b="1" dirty="0" smtClean="0">
                <a:cs typeface="B Zar" pitchFamily="2" charset="-78"/>
                <a:sym typeface="Wingdings 3" pitchFamily="18" charset="2"/>
              </a:rPr>
              <a:t>TB</a:t>
            </a:r>
            <a:r>
              <a:rPr lang="fa-IR" sz="2800" b="1" dirty="0" smtClean="0">
                <a:cs typeface="B Zar" pitchFamily="2" charset="-78"/>
                <a:sym typeface="Wingdings 3" pitchFamily="18" charset="2"/>
              </a:rPr>
              <a:t>، ماكروفاژهاي آلوئولي تعداد زيادي سيتوكين ترشح مي كنند</a:t>
            </a:r>
          </a:p>
          <a:p>
            <a:pPr algn="r" rtl="1" eaLnBrk="1" hangingPunct="1">
              <a:buFontTx/>
              <a:buChar char="-"/>
              <a:defRPr/>
            </a:pPr>
            <a:r>
              <a:rPr lang="en-US" sz="2800" b="1" dirty="0" smtClean="0">
                <a:cs typeface="B Zar" pitchFamily="2" charset="-78"/>
                <a:sym typeface="Wingdings 3" pitchFamily="18" charset="2"/>
              </a:rPr>
              <a:t>IL-I</a:t>
            </a:r>
            <a:r>
              <a:rPr lang="fa-IR" sz="2800" b="1" dirty="0" smtClean="0">
                <a:cs typeface="B Zar" pitchFamily="2" charset="-78"/>
                <a:sym typeface="Wingdings 3" pitchFamily="18" charset="2"/>
              </a:rPr>
              <a:t>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تب، </a:t>
            </a:r>
            <a:r>
              <a:rPr lang="en-US" sz="2800" b="1" dirty="0" smtClean="0">
                <a:cs typeface="B Zar" pitchFamily="2" charset="-78"/>
                <a:sym typeface="Wingdings 3" pitchFamily="18" charset="2"/>
              </a:rPr>
              <a:t>IL-6</a:t>
            </a:r>
            <a:r>
              <a:rPr lang="fa-IR" sz="2800" b="1" dirty="0" smtClean="0">
                <a:cs typeface="B Zar" pitchFamily="2" charset="-78"/>
                <a:sym typeface="Wingdings 3" pitchFamily="18" charset="2"/>
              </a:rPr>
              <a:t>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هيپرگاماگلوبولينمي، </a:t>
            </a:r>
            <a:r>
              <a:rPr lang="en-US" sz="2800" b="1" dirty="0" smtClean="0">
                <a:cs typeface="B Zar" pitchFamily="2" charset="-78"/>
                <a:sym typeface="Wingdings 3" pitchFamily="18" charset="2"/>
              </a:rPr>
              <a:t>TNF-</a:t>
            </a:r>
            <a:r>
              <a:rPr lang="en-US" sz="2800" b="1" dirty="0" smtClean="0">
                <a:cs typeface="B Zar" pitchFamily="2" charset="-78"/>
                <a:sym typeface="Symbol" pitchFamily="18" charset="2"/>
              </a:rPr>
              <a:t></a:t>
            </a:r>
            <a:r>
              <a:rPr lang="fa-IR" sz="2800" b="1" dirty="0" smtClean="0">
                <a:cs typeface="B Zar" pitchFamily="2" charset="-78"/>
                <a:sym typeface="Symbol" pitchFamily="18" charset="2"/>
              </a:rPr>
              <a:t>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كشتن ميكوباكتريوم و توليد گرانولوم ، تب و كاهش وزن </a:t>
            </a:r>
            <a:endParaRPr lang="en-US" sz="2800" b="1" dirty="0" smtClean="0">
              <a:cs typeface="B Zar" pitchFamily="2" charset="-78"/>
              <a:sym typeface="Wingdings 3" pitchFamily="18" charset="2"/>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81000" y="1219200"/>
            <a:ext cx="8382000" cy="5334000"/>
          </a:xfrm>
        </p:spPr>
        <p:txBody>
          <a:bodyPr/>
          <a:lstStyle/>
          <a:p>
            <a:pPr algn="r" rtl="1" eaLnBrk="1" hangingPunct="1">
              <a:defRPr/>
            </a:pPr>
            <a:r>
              <a:rPr lang="fa-IR" b="1" dirty="0" smtClean="0">
                <a:cs typeface="B Zar" pitchFamily="2" charset="-78"/>
              </a:rPr>
              <a:t>در بچه ها بيماري شديد اما</a:t>
            </a:r>
            <a:r>
              <a:rPr lang="en-US" b="1" dirty="0" smtClean="0">
                <a:cs typeface="B Zar" pitchFamily="2" charset="-78"/>
              </a:rPr>
              <a:t> Transmissible</a:t>
            </a:r>
            <a:r>
              <a:rPr lang="fa-IR" b="1" dirty="0" smtClean="0">
                <a:cs typeface="B Zar" pitchFamily="2" charset="-78"/>
              </a:rPr>
              <a:t> </a:t>
            </a:r>
            <a:r>
              <a:rPr lang="en-US" b="1" dirty="0" smtClean="0">
                <a:cs typeface="B Zar" pitchFamily="2" charset="-78"/>
              </a:rPr>
              <a:t>Non</a:t>
            </a:r>
            <a:r>
              <a:rPr lang="fa-IR" b="1" dirty="0" smtClean="0">
                <a:cs typeface="B Zar" pitchFamily="2" charset="-78"/>
              </a:rPr>
              <a:t> است .</a:t>
            </a:r>
          </a:p>
          <a:p>
            <a:pPr algn="r" rtl="1" eaLnBrk="1" hangingPunct="1">
              <a:defRPr/>
            </a:pPr>
            <a:r>
              <a:rPr lang="fa-IR" b="1" dirty="0" smtClean="0">
                <a:cs typeface="B Zar" pitchFamily="2" charset="-78"/>
              </a:rPr>
              <a:t> 10% افراد آلوده به سل بيماري مي گيرند. انسيدانس </a:t>
            </a:r>
            <a:r>
              <a:rPr lang="en-US" b="1" dirty="0" smtClean="0">
                <a:cs typeface="B Zar" pitchFamily="2" charset="-78"/>
              </a:rPr>
              <a:t>TB</a:t>
            </a:r>
            <a:r>
              <a:rPr lang="fa-IR" b="1" dirty="0" smtClean="0">
                <a:cs typeface="B Zar" pitchFamily="2" charset="-78"/>
              </a:rPr>
              <a:t> در بلوغ و اوايل ميانسالي بالاست.</a:t>
            </a:r>
          </a:p>
          <a:p>
            <a:pPr algn="r" rtl="1" eaLnBrk="1" hangingPunct="1">
              <a:defRPr/>
            </a:pPr>
            <a:r>
              <a:rPr lang="fa-IR" b="1" dirty="0" smtClean="0">
                <a:cs typeface="B Zar" pitchFamily="2" charset="-78"/>
              </a:rPr>
              <a:t>انسيدانس در خانمهاي سنين 34-24 بيشتر از آقايان است اما در سالخوردگي </a:t>
            </a:r>
            <a:r>
              <a:rPr lang="en-US" b="1" dirty="0" smtClean="0">
                <a:cs typeface="B Zar" pitchFamily="2" charset="-78"/>
              </a:rPr>
              <a:t>M&gt;F</a:t>
            </a:r>
            <a:r>
              <a:rPr lang="fa-IR" b="1" dirty="0" smtClean="0">
                <a:cs typeface="B Zar" pitchFamily="2" charset="-78"/>
              </a:rPr>
              <a:t> </a:t>
            </a:r>
          </a:p>
          <a:p>
            <a:pPr algn="r" rtl="1" eaLnBrk="1" hangingPunct="1">
              <a:defRPr/>
            </a:pPr>
            <a:r>
              <a:rPr lang="fa-IR" b="1" dirty="0" smtClean="0">
                <a:cs typeface="B Zar" pitchFamily="2" charset="-78"/>
              </a:rPr>
              <a:t>يك سوم بيماران در عرض يكسال پس از تشخيص و نيمي از آنها پس از 5 سال مي ميرند</a:t>
            </a:r>
          </a:p>
          <a:p>
            <a:pPr algn="r" rtl="1" eaLnBrk="1" hangingPunct="1">
              <a:defRPr/>
            </a:pPr>
            <a:r>
              <a:rPr lang="fa-IR" b="1" dirty="0" smtClean="0">
                <a:cs typeface="B Zar" pitchFamily="2" charset="-78"/>
              </a:rPr>
              <a:t> مورتاليتي 5 ساله در اسمير مثبت ها 65% </a:t>
            </a:r>
            <a:endParaRPr lang="en-US" b="1" dirty="0" smtClean="0">
              <a:cs typeface="B Zar" pitchFamily="2" charset="-78"/>
            </a:endParaRPr>
          </a:p>
        </p:txBody>
      </p:sp>
      <p:sp>
        <p:nvSpPr>
          <p:cNvPr id="11266"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از عفونت تا بيماري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04800" y="1447800"/>
            <a:ext cx="8610600" cy="5410200"/>
          </a:xfrm>
        </p:spPr>
        <p:txBody>
          <a:bodyPr/>
          <a:lstStyle/>
          <a:p>
            <a:pPr algn="r" rtl="1" eaLnBrk="1" hangingPunct="1">
              <a:lnSpc>
                <a:spcPct val="105000"/>
              </a:lnSpc>
              <a:defRPr/>
            </a:pPr>
            <a:r>
              <a:rPr lang="en-US" sz="2800" b="1" dirty="0" smtClean="0">
                <a:cs typeface="B Zar" pitchFamily="2" charset="-78"/>
              </a:rPr>
              <a:t>Primary TB</a:t>
            </a:r>
            <a:r>
              <a:rPr lang="fa-IR" sz="2800" b="1" dirty="0" smtClean="0">
                <a:cs typeface="B Zar" pitchFamily="2" charset="-78"/>
              </a:rPr>
              <a:t> يا </a:t>
            </a:r>
            <a:r>
              <a:rPr lang="en-US" sz="2800" b="1" dirty="0" smtClean="0">
                <a:cs typeface="B Zar" pitchFamily="2" charset="-78"/>
              </a:rPr>
              <a:t>Childhood</a:t>
            </a:r>
            <a:r>
              <a:rPr lang="fa-IR" sz="2800" b="1" dirty="0" smtClean="0">
                <a:cs typeface="B Zar" pitchFamily="2" charset="-78"/>
              </a:rPr>
              <a:t> : در مناطق با پره والانس بالا از نظر </a:t>
            </a:r>
            <a:r>
              <a:rPr lang="en-US" sz="2800" b="1" dirty="0" smtClean="0">
                <a:cs typeface="B Zar" pitchFamily="2" charset="-78"/>
              </a:rPr>
              <a:t>TB</a:t>
            </a:r>
            <a:r>
              <a:rPr lang="fa-IR" sz="2800" b="1" dirty="0" smtClean="0">
                <a:cs typeface="B Zar" pitchFamily="2" charset="-78"/>
              </a:rPr>
              <a:t> اكثراً در بچه ها، قسمتهاي مياني و تحتاني به صورت پنوموني همراه آدنوپاتي هيلار يا پاراتراكه ال در گرافي ديده می شود.</a:t>
            </a:r>
          </a:p>
          <a:p>
            <a:pPr algn="r" rtl="1" eaLnBrk="1" hangingPunct="1">
              <a:lnSpc>
                <a:spcPct val="105000"/>
              </a:lnSpc>
              <a:defRPr/>
            </a:pPr>
            <a:r>
              <a:rPr lang="fa-IR" sz="2800" b="1" dirty="0" smtClean="0">
                <a:cs typeface="B Zar" pitchFamily="2" charset="-78"/>
              </a:rPr>
              <a:t>در شيرخواران تمايل به انتشار و بروز ميلياري و مننژيت سلي زیاد است.</a:t>
            </a:r>
          </a:p>
          <a:p>
            <a:pPr algn="r" rtl="1" eaLnBrk="1" hangingPunct="1">
              <a:lnSpc>
                <a:spcPct val="105000"/>
              </a:lnSpc>
              <a:defRPr/>
            </a:pPr>
            <a:r>
              <a:rPr lang="fa-IR" sz="2800" b="1" dirty="0" smtClean="0">
                <a:cs typeface="B Zar" pitchFamily="2" charset="-78"/>
              </a:rPr>
              <a:t>اما در سنين 15-4 سالگي اغلب مقاومت نسبي دارند و بيماري </a:t>
            </a:r>
            <a:r>
              <a:rPr lang="en-US" sz="2800" b="1" dirty="0" smtClean="0">
                <a:cs typeface="B Zar" pitchFamily="2" charset="-78"/>
              </a:rPr>
              <a:t>Non progressive</a:t>
            </a:r>
            <a:r>
              <a:rPr lang="fa-IR" sz="2800" b="1" dirty="0" smtClean="0">
                <a:cs typeface="B Zar" pitchFamily="2" charset="-78"/>
              </a:rPr>
              <a:t> است.</a:t>
            </a:r>
          </a:p>
          <a:p>
            <a:pPr algn="r" rtl="1" eaLnBrk="1" hangingPunct="1">
              <a:lnSpc>
                <a:spcPct val="105000"/>
              </a:lnSpc>
              <a:buFont typeface="Wingdings" pitchFamily="2" charset="2"/>
              <a:buNone/>
              <a:defRPr/>
            </a:pPr>
            <a:endParaRPr lang="fa-IR" sz="2800" b="1" dirty="0" smtClean="0">
              <a:cs typeface="B Zar" pitchFamily="2" charset="-78"/>
            </a:endParaRPr>
          </a:p>
        </p:txBody>
      </p:sp>
      <p:sp>
        <p:nvSpPr>
          <p:cNvPr id="13314" name="Rectangle 2"/>
          <p:cNvSpPr>
            <a:spLocks noGrp="1" noChangeArrowheads="1"/>
          </p:cNvSpPr>
          <p:nvPr>
            <p:ph type="title"/>
          </p:nvPr>
        </p:nvSpPr>
        <p:spPr>
          <a:xfrm>
            <a:off x="457200" y="152400"/>
            <a:ext cx="8229600" cy="868363"/>
          </a:xfrm>
        </p:spPr>
        <p:txBody>
          <a:bodyPr/>
          <a:lstStyle/>
          <a:p>
            <a:pPr algn="ctr" rtl="1" eaLnBrk="1" hangingPunct="1">
              <a:defRPr/>
            </a:pPr>
            <a:r>
              <a:rPr lang="fa-IR" sz="4800" b="1" dirty="0" smtClean="0">
                <a:solidFill>
                  <a:srgbClr val="FF0000"/>
                </a:solidFill>
                <a:cs typeface="B Zar" pitchFamily="2" charset="-78"/>
              </a:rPr>
              <a:t>بيماريزايي در توبركولوزيس</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1524000"/>
            <a:ext cx="8686800" cy="4876800"/>
          </a:xfrm>
        </p:spPr>
        <p:txBody>
          <a:bodyPr/>
          <a:lstStyle/>
          <a:p>
            <a:pPr algn="r" rtl="1" eaLnBrk="1" hangingPunct="1">
              <a:lnSpc>
                <a:spcPct val="90000"/>
              </a:lnSpc>
              <a:defRPr/>
            </a:pPr>
            <a:r>
              <a:rPr lang="fa-IR" sz="2800" b="1" dirty="0" smtClean="0">
                <a:cs typeface="B Zar" pitchFamily="2" charset="-78"/>
              </a:rPr>
              <a:t>اغلب آسيمتريك با تشكيل كاويتي و كازئوز و فيبروز</a:t>
            </a:r>
          </a:p>
          <a:p>
            <a:pPr algn="r" rtl="1" eaLnBrk="1" hangingPunct="1">
              <a:lnSpc>
                <a:spcPct val="90000"/>
              </a:lnSpc>
              <a:defRPr/>
            </a:pPr>
            <a:r>
              <a:rPr lang="fa-IR" sz="2800" b="1" dirty="0" smtClean="0">
                <a:cs typeface="B Zar" pitchFamily="2" charset="-78"/>
              </a:rPr>
              <a:t>به صورت پنوموني در قسمتهاي ساب آپيكال و </a:t>
            </a:r>
            <a:r>
              <a:rPr lang="en-US" sz="2800" b="1" dirty="0" smtClean="0">
                <a:cs typeface="B Zar" pitchFamily="2" charset="-78"/>
              </a:rPr>
              <a:t>Post</a:t>
            </a:r>
            <a:r>
              <a:rPr lang="fa-IR" sz="2800" b="1" dirty="0" smtClean="0">
                <a:cs typeface="B Zar" pitchFamily="2" charset="-78"/>
              </a:rPr>
              <a:t> لوب فوقاني معمولاً زير كلاويكل يا دنده اول و در درجه بعدي </a:t>
            </a:r>
            <a:r>
              <a:rPr lang="en-US" sz="2800" b="1" dirty="0" smtClean="0">
                <a:cs typeface="B Zar" pitchFamily="2" charset="-78"/>
              </a:rPr>
              <a:t>Apex</a:t>
            </a:r>
            <a:r>
              <a:rPr lang="fa-IR" sz="2800" b="1" dirty="0" smtClean="0">
                <a:cs typeface="B Zar" pitchFamily="2" charset="-78"/>
              </a:rPr>
              <a:t> لوب تحتاني</a:t>
            </a:r>
          </a:p>
          <a:p>
            <a:pPr algn="r" rtl="1" eaLnBrk="1" hangingPunct="1">
              <a:lnSpc>
                <a:spcPct val="90000"/>
              </a:lnSpc>
              <a:defRPr/>
            </a:pPr>
            <a:r>
              <a:rPr lang="fa-IR" sz="2800" b="1" dirty="0" smtClean="0">
                <a:cs typeface="B Zar" pitchFamily="2" charset="-78"/>
              </a:rPr>
              <a:t>پاسخ پاتولوژيك به صورت اگزوداي آلوئولي پس از فيبرين شامل سلولهاي التهابي و در صورت پيشرفت ضايعه، نكروز كازئوزه احاطه شده به وسيله سلول اپي تليوئيد، بافت گرانولاسيون و فيبروز توسعه مي يابد</a:t>
            </a:r>
          </a:p>
          <a:p>
            <a:pPr algn="r" rtl="1" eaLnBrk="1" hangingPunct="1">
              <a:lnSpc>
                <a:spcPct val="90000"/>
              </a:lnSpc>
              <a:defRPr/>
            </a:pPr>
            <a:r>
              <a:rPr lang="fa-IR" sz="2800" b="1" dirty="0" smtClean="0">
                <a:cs typeface="B Zar" pitchFamily="2" charset="-78"/>
              </a:rPr>
              <a:t>كازئوز به صورت </a:t>
            </a:r>
            <a:r>
              <a:rPr lang="en-US" sz="2800" b="1" dirty="0" smtClean="0">
                <a:cs typeface="B Zar" pitchFamily="2" charset="-78"/>
              </a:rPr>
              <a:t>Liquefy</a:t>
            </a:r>
            <a:r>
              <a:rPr lang="fa-IR" sz="2800" b="1" dirty="0" smtClean="0">
                <a:cs typeface="B Zar" pitchFamily="2" charset="-78"/>
              </a:rPr>
              <a:t> درآمده و به داخل درخت برونش تخليه مي شود، لذا باسيلها توسط سرفه پخش مي شوند. كاويتي به وسيله كپسول و فيبروز، مهار مي شود</a:t>
            </a:r>
            <a:endParaRPr lang="en-US" sz="2800" b="1" dirty="0" smtClean="0">
              <a:cs typeface="B Zar" pitchFamily="2" charset="-78"/>
            </a:endParaRPr>
          </a:p>
        </p:txBody>
      </p:sp>
      <p:sp>
        <p:nvSpPr>
          <p:cNvPr id="14338" name="Rectangle 2"/>
          <p:cNvSpPr>
            <a:spLocks noGrp="1" noChangeArrowheads="1"/>
          </p:cNvSpPr>
          <p:nvPr>
            <p:ph type="title"/>
          </p:nvPr>
        </p:nvSpPr>
        <p:spPr/>
        <p:txBody>
          <a:bodyPr/>
          <a:lstStyle/>
          <a:p>
            <a:pPr rtl="1" eaLnBrk="1" hangingPunct="1">
              <a:defRPr/>
            </a:pPr>
            <a:r>
              <a:rPr lang="fa-IR" sz="4800" b="1" dirty="0" smtClean="0">
                <a:solidFill>
                  <a:srgbClr val="FF0000"/>
                </a:solidFill>
                <a:cs typeface="B Zar" pitchFamily="2" charset="-78"/>
              </a:rPr>
              <a:t> </a:t>
            </a:r>
            <a:r>
              <a:rPr lang="en-US" sz="4800" b="1" dirty="0" smtClean="0">
                <a:solidFill>
                  <a:srgbClr val="FF0000"/>
                </a:solidFill>
                <a:cs typeface="B Zar" pitchFamily="2" charset="-78"/>
              </a:rPr>
              <a:t>Post Primary</a:t>
            </a:r>
            <a:r>
              <a:rPr lang="fa-IR" sz="4800" b="1" dirty="0" smtClean="0">
                <a:solidFill>
                  <a:srgbClr val="FF0000"/>
                </a:solidFill>
                <a:cs typeface="B Zar" pitchFamily="2" charset="-78"/>
              </a:rPr>
              <a:t> يا </a:t>
            </a:r>
            <a:r>
              <a:rPr lang="en-US" sz="4800" b="1" dirty="0" smtClean="0">
                <a:solidFill>
                  <a:srgbClr val="FF0000"/>
                </a:solidFill>
                <a:cs typeface="B Zar" pitchFamily="2" charset="-78"/>
              </a:rPr>
              <a:t>Adult Type</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idx="1"/>
          </p:nvPr>
        </p:nvSpPr>
        <p:spPr>
          <a:xfrm>
            <a:off x="304800" y="304800"/>
            <a:ext cx="8610600" cy="6477000"/>
          </a:xfrm>
        </p:spPr>
        <p:txBody>
          <a:bodyPr/>
          <a:lstStyle/>
          <a:p>
            <a:pPr algn="r" rtl="1" eaLnBrk="1" hangingPunct="1">
              <a:lnSpc>
                <a:spcPct val="105000"/>
              </a:lnSpc>
              <a:defRPr/>
            </a:pPr>
            <a:r>
              <a:rPr lang="fa-IR" b="1" dirty="0" smtClean="0">
                <a:cs typeface="B Zar" pitchFamily="2" charset="-78"/>
              </a:rPr>
              <a:t>كاويتي ها به دلايل نامعلوم تعداد زيادي باسيل دارند كه 6-5 برابر افراد بدون كاويتي، باسيل دفع مي كنند</a:t>
            </a:r>
          </a:p>
          <a:p>
            <a:pPr algn="r" rtl="1" eaLnBrk="1" hangingPunct="1">
              <a:lnSpc>
                <a:spcPct val="105000"/>
              </a:lnSpc>
              <a:defRPr/>
            </a:pPr>
            <a:r>
              <a:rPr lang="fa-IR" b="1" dirty="0" smtClean="0">
                <a:cs typeface="B Zar" pitchFamily="2" charset="-78"/>
              </a:rPr>
              <a:t>راكتيويشن توبركولوز اكثراً در سگمانهاي </a:t>
            </a:r>
            <a:r>
              <a:rPr lang="en-US" b="1" dirty="0" smtClean="0">
                <a:cs typeface="B Zar" pitchFamily="2" charset="-78"/>
              </a:rPr>
              <a:t>Post</a:t>
            </a:r>
            <a:r>
              <a:rPr lang="fa-IR" b="1" dirty="0" smtClean="0">
                <a:cs typeface="B Zar" pitchFamily="2" charset="-78"/>
              </a:rPr>
              <a:t> و </a:t>
            </a:r>
            <a:r>
              <a:rPr lang="en-US" b="1" dirty="0" smtClean="0">
                <a:cs typeface="B Zar" pitchFamily="2" charset="-78"/>
              </a:rPr>
              <a:t>Apical</a:t>
            </a:r>
            <a:r>
              <a:rPr lang="fa-IR" b="1" dirty="0" smtClean="0">
                <a:cs typeface="B Zar" pitchFamily="2" charset="-78"/>
              </a:rPr>
              <a:t> لوبهاي فوقاني به خاطر </a:t>
            </a:r>
            <a:r>
              <a:rPr lang="en-US" b="1" dirty="0" smtClean="0">
                <a:cs typeface="B Zar" pitchFamily="2" charset="-78"/>
                <a:sym typeface="Wingdings 3" pitchFamily="18" charset="2"/>
              </a:rPr>
              <a:t></a:t>
            </a:r>
            <a:r>
              <a:rPr lang="fa-IR" b="1" dirty="0" smtClean="0">
                <a:cs typeface="B Zar" pitchFamily="2" charset="-78"/>
                <a:sym typeface="Wingdings 3" pitchFamily="18" charset="2"/>
              </a:rPr>
              <a:t> </a:t>
            </a:r>
            <a:r>
              <a:rPr lang="en-US" b="1" dirty="0" smtClean="0">
                <a:cs typeface="B Zar" pitchFamily="2" charset="-78"/>
                <a:sym typeface="Wingdings 3" pitchFamily="18" charset="2"/>
              </a:rPr>
              <a:t>O2</a:t>
            </a:r>
            <a:r>
              <a:rPr lang="fa-IR" b="1" dirty="0" smtClean="0">
                <a:cs typeface="B Zar" pitchFamily="2" charset="-78"/>
                <a:sym typeface="Wingdings 3" pitchFamily="18" charset="2"/>
              </a:rPr>
              <a:t> و سپس سگمانهاي </a:t>
            </a:r>
            <a:r>
              <a:rPr lang="en-US" b="1" dirty="0" smtClean="0">
                <a:cs typeface="B Zar" pitchFamily="2" charset="-78"/>
                <a:sym typeface="Wingdings 3" pitchFamily="18" charset="2"/>
              </a:rPr>
              <a:t>Supp</a:t>
            </a:r>
            <a:r>
              <a:rPr lang="fa-IR" b="1" dirty="0" smtClean="0">
                <a:cs typeface="B Zar" pitchFamily="2" charset="-78"/>
                <a:sym typeface="Wingdings 3" pitchFamily="18" charset="2"/>
              </a:rPr>
              <a:t> لوبهاي تحتاني است.</a:t>
            </a:r>
          </a:p>
          <a:p>
            <a:pPr algn="r" rtl="1" eaLnBrk="1" hangingPunct="1">
              <a:lnSpc>
                <a:spcPct val="105000"/>
              </a:lnSpc>
              <a:defRPr/>
            </a:pPr>
            <a:r>
              <a:rPr lang="fa-IR" b="1" dirty="0" smtClean="0">
                <a:cs typeface="B Zar" pitchFamily="2" charset="-78"/>
                <a:sym typeface="Wingdings 3" pitchFamily="18" charset="2"/>
              </a:rPr>
              <a:t>انفيلتراسيون كوچك ريه تا كاويتي كه اطراف كاويتي، ضايعات </a:t>
            </a:r>
            <a:r>
              <a:rPr lang="en-US" b="1" dirty="0" smtClean="0">
                <a:cs typeface="B Zar" pitchFamily="2" charset="-78"/>
                <a:sym typeface="Wingdings 3" pitchFamily="18" charset="2"/>
              </a:rPr>
              <a:t>Sate light</a:t>
            </a:r>
            <a:r>
              <a:rPr lang="fa-IR" b="1" dirty="0" smtClean="0">
                <a:cs typeface="B Zar" pitchFamily="2" charset="-78"/>
                <a:sym typeface="Wingdings 3" pitchFamily="18" charset="2"/>
              </a:rPr>
              <a:t> ديده مي شود</a:t>
            </a:r>
          </a:p>
          <a:p>
            <a:pPr algn="r" rtl="1" eaLnBrk="1" hangingPunct="1">
              <a:lnSpc>
                <a:spcPct val="105000"/>
              </a:lnSpc>
              <a:defRPr/>
            </a:pPr>
            <a:r>
              <a:rPr lang="fa-IR" b="1" dirty="0" smtClean="0">
                <a:cs typeface="B Zar" pitchFamily="2" charset="-78"/>
                <a:sym typeface="Wingdings 3" pitchFamily="18" charset="2"/>
              </a:rPr>
              <a:t>درگيري ماسيو لوب يا سگمان </a:t>
            </a:r>
            <a:r>
              <a:rPr lang="en-US" b="1" dirty="0" smtClean="0">
                <a:cs typeface="B Zar" pitchFamily="2" charset="-78"/>
                <a:sym typeface="Wingdings 3" pitchFamily="18" charset="2"/>
              </a:rPr>
              <a:t></a:t>
            </a:r>
            <a:r>
              <a:rPr lang="fa-IR" b="1" dirty="0" smtClean="0">
                <a:cs typeface="B Zar" pitchFamily="2" charset="-78"/>
                <a:sym typeface="Wingdings 3" pitchFamily="18" charset="2"/>
              </a:rPr>
              <a:t> پنوموني </a:t>
            </a:r>
          </a:p>
          <a:p>
            <a:pPr algn="r" rtl="1" eaLnBrk="1" hangingPunct="1">
              <a:lnSpc>
                <a:spcPct val="105000"/>
              </a:lnSpc>
              <a:defRPr/>
            </a:pPr>
            <a:r>
              <a:rPr lang="fa-IR" b="1" dirty="0" smtClean="0">
                <a:cs typeface="B Zar" pitchFamily="2" charset="-78"/>
                <a:sym typeface="Wingdings 3" pitchFamily="18" charset="2"/>
              </a:rPr>
              <a:t>ترشحات بسيار آلوده از كاويتي سبب درجاتي از التهاب اندوبرونشيال و اولسراسيون مي شود، لارنژيت اولسراتيو </a:t>
            </a:r>
            <a:r>
              <a:rPr lang="en-US" b="1" dirty="0" smtClean="0">
                <a:cs typeface="B Zar" pitchFamily="2" charset="-78"/>
                <a:sym typeface="Wingdings 3" pitchFamily="18" charset="2"/>
              </a:rPr>
              <a:t>TB</a:t>
            </a:r>
            <a:r>
              <a:rPr lang="fa-IR" b="1" dirty="0" smtClean="0">
                <a:cs typeface="B Zar" pitchFamily="2" charset="-78"/>
                <a:sym typeface="Wingdings 3" pitchFamily="18" charset="2"/>
              </a:rPr>
              <a:t>، نهايت اين پيشرفت است </a:t>
            </a:r>
            <a:endParaRPr lang="en-US" b="1" dirty="0" smtClean="0">
              <a:cs typeface="B Zar" pitchFamily="2" charset="-78"/>
              <a:sym typeface="Wingdings 3" pitchFamily="18" charset="2"/>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idx="1"/>
          </p:nvPr>
        </p:nvSpPr>
        <p:spPr>
          <a:xfrm>
            <a:off x="304800" y="533400"/>
            <a:ext cx="8610600" cy="5638800"/>
          </a:xfrm>
        </p:spPr>
        <p:txBody>
          <a:bodyPr/>
          <a:lstStyle/>
          <a:p>
            <a:pPr algn="r" rtl="1" eaLnBrk="1" hangingPunct="1">
              <a:lnSpc>
                <a:spcPct val="105000"/>
              </a:lnSpc>
              <a:defRPr/>
            </a:pPr>
            <a:r>
              <a:rPr lang="fa-IR" sz="2800" b="1" dirty="0" smtClean="0">
                <a:cs typeface="B Zar" pitchFamily="2" charset="-78"/>
              </a:rPr>
              <a:t>طبيعت </a:t>
            </a:r>
            <a:r>
              <a:rPr lang="en-US" sz="2800" b="1" dirty="0" smtClean="0">
                <a:cs typeface="B Zar" pitchFamily="2" charset="-78"/>
              </a:rPr>
              <a:t>TB</a:t>
            </a:r>
            <a:r>
              <a:rPr lang="fa-IR" sz="2800" b="1" dirty="0" smtClean="0">
                <a:cs typeface="B Zar" pitchFamily="2" charset="-78"/>
              </a:rPr>
              <a:t> ريوي در افراد حساس شده :</a:t>
            </a:r>
          </a:p>
          <a:p>
            <a:pPr algn="r" rtl="1" eaLnBrk="1" hangingPunct="1">
              <a:lnSpc>
                <a:spcPct val="105000"/>
              </a:lnSpc>
              <a:buFont typeface="Wingdings" pitchFamily="2" charset="2"/>
              <a:buNone/>
              <a:defRPr/>
            </a:pPr>
            <a:r>
              <a:rPr lang="en-US" sz="2800" b="1" dirty="0" smtClean="0">
                <a:cs typeface="B Zar" pitchFamily="2" charset="-78"/>
              </a:rPr>
              <a:t>I</a:t>
            </a:r>
            <a:r>
              <a:rPr lang="fa-IR" sz="2800" b="1" dirty="0" smtClean="0">
                <a:cs typeface="B Zar" pitchFamily="2" charset="-78"/>
              </a:rPr>
              <a:t>- تمايل كانونهاي كازئوز آپيكال به </a:t>
            </a:r>
            <a:r>
              <a:rPr lang="en-US" sz="2800" b="1" dirty="0" smtClean="0">
                <a:cs typeface="B Zar" pitchFamily="2" charset="-78"/>
              </a:rPr>
              <a:t>Liquefy</a:t>
            </a:r>
            <a:r>
              <a:rPr lang="fa-IR" sz="2800" b="1" dirty="0" smtClean="0">
                <a:cs typeface="B Zar" pitchFamily="2" charset="-78"/>
              </a:rPr>
              <a:t> شدن </a:t>
            </a:r>
          </a:p>
          <a:p>
            <a:pPr algn="r" rtl="1" eaLnBrk="1" hangingPunct="1">
              <a:lnSpc>
                <a:spcPct val="105000"/>
              </a:lnSpc>
              <a:buFont typeface="Wingdings" pitchFamily="2" charset="2"/>
              <a:buNone/>
              <a:defRPr/>
            </a:pPr>
            <a:r>
              <a:rPr lang="en-US" sz="2800" b="1" dirty="0" smtClean="0">
                <a:cs typeface="B Zar" pitchFamily="2" charset="-78"/>
              </a:rPr>
              <a:t>II</a:t>
            </a:r>
            <a:r>
              <a:rPr lang="fa-IR" sz="2800" b="1" dirty="0" smtClean="0">
                <a:cs typeface="B Zar" pitchFamily="2" charset="-78"/>
              </a:rPr>
              <a:t> </a:t>
            </a:r>
            <a:r>
              <a:rPr lang="ar-SA" sz="2800" b="1" dirty="0" smtClean="0">
                <a:latin typeface="Arial"/>
                <a:cs typeface="B Zar" pitchFamily="2" charset="-78"/>
              </a:rPr>
              <a:t>–</a:t>
            </a:r>
            <a:r>
              <a:rPr lang="fa-IR" sz="2800" b="1" dirty="0" smtClean="0">
                <a:cs typeface="B Zar" pitchFamily="2" charset="-78"/>
              </a:rPr>
              <a:t> تغليظ زياد ارگانيسم در كاويتي  </a:t>
            </a:r>
          </a:p>
          <a:p>
            <a:pPr algn="r" rtl="1" eaLnBrk="1" hangingPunct="1">
              <a:lnSpc>
                <a:spcPct val="105000"/>
              </a:lnSpc>
              <a:buFont typeface="Wingdings" pitchFamily="2" charset="2"/>
              <a:buNone/>
              <a:defRPr/>
            </a:pPr>
            <a:r>
              <a:rPr lang="en-US" sz="2800" b="1" dirty="0" smtClean="0">
                <a:cs typeface="B Zar" pitchFamily="2" charset="-78"/>
              </a:rPr>
              <a:t>III</a:t>
            </a:r>
            <a:r>
              <a:rPr lang="fa-IR" sz="2800" b="1" dirty="0" smtClean="0">
                <a:cs typeface="B Zar" pitchFamily="2" charset="-78"/>
              </a:rPr>
              <a:t>- انتشار مواد غني از باسيل از طريق درخت برونشيال</a:t>
            </a:r>
          </a:p>
          <a:p>
            <a:pPr algn="r" rtl="1" eaLnBrk="1" hangingPunct="1">
              <a:lnSpc>
                <a:spcPct val="105000"/>
              </a:lnSpc>
              <a:buFont typeface="Wingdings" pitchFamily="2" charset="2"/>
              <a:buNone/>
              <a:defRPr/>
            </a:pPr>
            <a:endParaRPr lang="fa-IR" sz="2800" b="1" dirty="0" smtClean="0">
              <a:cs typeface="B Zar" pitchFamily="2" charset="-78"/>
            </a:endParaRP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28600" y="1600200"/>
            <a:ext cx="8686800" cy="4953000"/>
          </a:xfrm>
        </p:spPr>
        <p:txBody>
          <a:bodyPr/>
          <a:lstStyle/>
          <a:p>
            <a:pPr algn="r" rtl="1" eaLnBrk="1" hangingPunct="1">
              <a:defRPr/>
            </a:pPr>
            <a:r>
              <a:rPr lang="fa-IR" b="1" smtClean="0">
                <a:cs typeface="B Zar" pitchFamily="2" charset="-78"/>
              </a:rPr>
              <a:t>ضايعات مدور آسمپتوماتيك ناشي از باقيمانده درگيري پارانشيم اوليه يا ضايعات كازئوز لوب فوقاني كه كپسوله شدند</a:t>
            </a:r>
          </a:p>
          <a:p>
            <a:pPr algn="r" rtl="1" eaLnBrk="1" hangingPunct="1">
              <a:defRPr/>
            </a:pPr>
            <a:r>
              <a:rPr lang="fa-IR" b="1" smtClean="0">
                <a:cs typeface="B Zar" pitchFamily="2" charset="-78"/>
              </a:rPr>
              <a:t>اين ضايعات استاتيك هستند و ندرتاً بيماري جديد توليد مي كنند</a:t>
            </a:r>
            <a:endParaRPr lang="en-US" b="1" smtClean="0">
              <a:cs typeface="B Zar" pitchFamily="2" charset="-78"/>
            </a:endParaRPr>
          </a:p>
        </p:txBody>
      </p:sp>
      <p:sp>
        <p:nvSpPr>
          <p:cNvPr id="16386" name="Rectangle 2"/>
          <p:cNvSpPr>
            <a:spLocks noGrp="1" noChangeArrowheads="1"/>
          </p:cNvSpPr>
          <p:nvPr>
            <p:ph type="title"/>
          </p:nvPr>
        </p:nvSpPr>
        <p:spPr/>
        <p:txBody>
          <a:bodyPr/>
          <a:lstStyle/>
          <a:p>
            <a:pPr algn="ctr" rtl="1" eaLnBrk="1" hangingPunct="1">
              <a:defRPr/>
            </a:pPr>
            <a:r>
              <a:rPr lang="fa-IR" sz="4800" b="1" dirty="0" smtClean="0">
                <a:solidFill>
                  <a:srgbClr val="FF0000"/>
                </a:solidFill>
                <a:cs typeface="B Zar" pitchFamily="2" charset="-78"/>
              </a:rPr>
              <a:t>توبركولوم</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676400"/>
            <a:ext cx="8229600" cy="4800600"/>
          </a:xfrm>
        </p:spPr>
        <p:txBody>
          <a:bodyPr/>
          <a:lstStyle/>
          <a:p>
            <a:pPr algn="r" rtl="1" eaLnBrk="1" hangingPunct="1">
              <a:lnSpc>
                <a:spcPct val="90000"/>
              </a:lnSpc>
              <a:defRPr/>
            </a:pPr>
            <a:r>
              <a:rPr lang="fa-IR" b="1" dirty="0" smtClean="0">
                <a:cs typeface="B Zar" pitchFamily="2" charset="-78"/>
              </a:rPr>
              <a:t>تب </a:t>
            </a:r>
            <a:r>
              <a:rPr lang="en-US" b="1" dirty="0" err="1" smtClean="0">
                <a:cs typeface="B Zar" pitchFamily="2" charset="-78"/>
              </a:rPr>
              <a:t>Chronid</a:t>
            </a:r>
            <a:r>
              <a:rPr lang="en-US" b="1" dirty="0" smtClean="0">
                <a:cs typeface="B Zar" pitchFamily="2" charset="-78"/>
              </a:rPr>
              <a:t> low grade</a:t>
            </a:r>
            <a:r>
              <a:rPr lang="fa-IR" b="1" dirty="0" smtClean="0">
                <a:cs typeface="B Zar" pitchFamily="2" charset="-78"/>
              </a:rPr>
              <a:t> ، </a:t>
            </a:r>
            <a:r>
              <a:rPr lang="en-US" b="1" dirty="0" err="1" smtClean="0">
                <a:cs typeface="B Zar" pitchFamily="2" charset="-78"/>
              </a:rPr>
              <a:t>FuO</a:t>
            </a:r>
            <a:r>
              <a:rPr lang="fa-IR" b="1" dirty="0" smtClean="0">
                <a:cs typeface="B Zar" pitchFamily="2" charset="-78"/>
              </a:rPr>
              <a:t>، تعريق و كاهش وزن و علايم </a:t>
            </a:r>
            <a:r>
              <a:rPr lang="en-US" b="1" dirty="0" smtClean="0">
                <a:cs typeface="B Zar" pitchFamily="2" charset="-78"/>
              </a:rPr>
              <a:t>Constitutional</a:t>
            </a:r>
            <a:r>
              <a:rPr lang="fa-IR" b="1" dirty="0" smtClean="0">
                <a:cs typeface="B Zar" pitchFamily="2" charset="-78"/>
              </a:rPr>
              <a:t>، سرفه مزمن بيشتر از 3-2 هفته، پنوموني كرونيك هموپتزي به دليل: </a:t>
            </a:r>
          </a:p>
          <a:p>
            <a:pPr algn="r" rtl="1" eaLnBrk="1" hangingPunct="1">
              <a:lnSpc>
                <a:spcPct val="90000"/>
              </a:lnSpc>
              <a:buFont typeface="Wingdings" pitchFamily="2" charset="2"/>
              <a:buNone/>
              <a:defRPr/>
            </a:pPr>
            <a:r>
              <a:rPr lang="en-US" b="1" dirty="0" smtClean="0">
                <a:cs typeface="B Zar" pitchFamily="2" charset="-78"/>
                <a:sym typeface="Wingdings 3" pitchFamily="18" charset="2"/>
              </a:rPr>
              <a:t>I</a:t>
            </a:r>
            <a:r>
              <a:rPr lang="fa-IR" b="1" dirty="0" smtClean="0">
                <a:cs typeface="B Zar" pitchFamily="2" charset="-78"/>
                <a:sym typeface="Wingdings 3" pitchFamily="18" charset="2"/>
              </a:rPr>
              <a:t>- اروزيون عروق جاگرفته در ديواره كاويتي</a:t>
            </a:r>
          </a:p>
          <a:p>
            <a:pPr algn="r" rtl="1" eaLnBrk="1" hangingPunct="1">
              <a:lnSpc>
                <a:spcPct val="90000"/>
              </a:lnSpc>
              <a:buFont typeface="Wingdings" pitchFamily="2" charset="2"/>
              <a:buNone/>
              <a:defRPr/>
            </a:pPr>
            <a:r>
              <a:rPr lang="en-US" b="1" dirty="0" smtClean="0">
                <a:cs typeface="B Zar" pitchFamily="2" charset="-78"/>
                <a:sym typeface="Wingdings 3" pitchFamily="18" charset="2"/>
              </a:rPr>
              <a:t>II</a:t>
            </a:r>
            <a:r>
              <a:rPr lang="fa-IR" b="1" dirty="0" smtClean="0">
                <a:cs typeface="B Zar" pitchFamily="2" charset="-78"/>
                <a:sym typeface="Wingdings 3" pitchFamily="18" charset="2"/>
              </a:rPr>
              <a:t>- پارگي يك رگ ديلاته در يك كاويتي = آنوريسم </a:t>
            </a:r>
            <a:r>
              <a:rPr lang="en-US" b="1" dirty="0" smtClean="0">
                <a:cs typeface="B Zar" pitchFamily="2" charset="-78"/>
                <a:sym typeface="Wingdings 3" pitchFamily="18" charset="2"/>
              </a:rPr>
              <a:t>Rasmussen</a:t>
            </a:r>
            <a:r>
              <a:rPr lang="fa-IR" b="1" dirty="0" smtClean="0">
                <a:cs typeface="B Zar" pitchFamily="2" charset="-78"/>
                <a:sym typeface="Wingdings 3" pitchFamily="18" charset="2"/>
              </a:rPr>
              <a:t> </a:t>
            </a:r>
          </a:p>
          <a:p>
            <a:pPr algn="r" rtl="1" eaLnBrk="1" hangingPunct="1">
              <a:lnSpc>
                <a:spcPct val="90000"/>
              </a:lnSpc>
              <a:buFont typeface="Wingdings" pitchFamily="2" charset="2"/>
              <a:buNone/>
              <a:defRPr/>
            </a:pPr>
            <a:r>
              <a:rPr lang="en-US" b="1" dirty="0" smtClean="0">
                <a:cs typeface="B Zar" pitchFamily="2" charset="-78"/>
                <a:sym typeface="Wingdings 3" pitchFamily="18" charset="2"/>
              </a:rPr>
              <a:t>III</a:t>
            </a:r>
            <a:r>
              <a:rPr lang="fa-IR" b="1" dirty="0" smtClean="0">
                <a:cs typeface="B Zar" pitchFamily="2" charset="-78"/>
                <a:sym typeface="Wingdings 3" pitchFamily="18" charset="2"/>
              </a:rPr>
              <a:t>- آسپرژيلوس در يك كاويتي قديمي </a:t>
            </a:r>
          </a:p>
          <a:p>
            <a:pPr algn="r" rtl="1" eaLnBrk="1" hangingPunct="1">
              <a:lnSpc>
                <a:spcPct val="90000"/>
              </a:lnSpc>
              <a:defRPr/>
            </a:pPr>
            <a:r>
              <a:rPr lang="fa-IR" b="1" dirty="0" smtClean="0">
                <a:cs typeface="B Zar" pitchFamily="2" charset="-78"/>
                <a:sym typeface="Wingdings 3" pitchFamily="18" charset="2"/>
              </a:rPr>
              <a:t>در صورت </a:t>
            </a:r>
            <a:r>
              <a:rPr lang="en-US" b="1" dirty="0" smtClean="0">
                <a:cs typeface="B Zar" pitchFamily="2" charset="-78"/>
                <a:sym typeface="Wingdings 3" pitchFamily="18" charset="2"/>
              </a:rPr>
              <a:t>TB</a:t>
            </a:r>
            <a:r>
              <a:rPr lang="fa-IR" b="1" dirty="0" smtClean="0">
                <a:cs typeface="B Zar" pitchFamily="2" charset="-78"/>
                <a:sym typeface="Wingdings 3" pitchFamily="18" charset="2"/>
              </a:rPr>
              <a:t> شديد : ديس پنه و حتي </a:t>
            </a:r>
            <a:r>
              <a:rPr lang="en-US" b="1" dirty="0" smtClean="0">
                <a:cs typeface="B Zar" pitchFamily="2" charset="-78"/>
                <a:sym typeface="Wingdings 3" pitchFamily="18" charset="2"/>
              </a:rPr>
              <a:t>ARDS</a:t>
            </a:r>
          </a:p>
        </p:txBody>
      </p:sp>
      <p:sp>
        <p:nvSpPr>
          <p:cNvPr id="17410"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علايم باليني </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rtl="1" eaLnBrk="1" hangingPunct="1">
              <a:defRPr/>
            </a:pPr>
            <a:r>
              <a:rPr lang="fa-IR" sz="6600" b="1" dirty="0" smtClean="0">
                <a:solidFill>
                  <a:schemeClr val="tx1"/>
                </a:solidFill>
                <a:cs typeface="B Zar" pitchFamily="2" charset="-78"/>
              </a:rPr>
              <a:t>توبركولوزيس</a:t>
            </a:r>
            <a:endParaRPr lang="en-US" sz="6600" b="1" dirty="0" smtClean="0">
              <a:solidFill>
                <a:schemeClr val="tx1"/>
              </a:solidFill>
              <a:cs typeface="B Zar" pitchFamily="2" charset="-78"/>
            </a:endParaRP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algn="r" rtl="1" eaLnBrk="1" hangingPunct="1">
              <a:defRPr/>
            </a:pPr>
            <a:r>
              <a:rPr lang="en-US" b="1" dirty="0" smtClean="0">
                <a:cs typeface="B Zar" pitchFamily="2" charset="-78"/>
              </a:rPr>
              <a:t>Not good: General condition</a:t>
            </a:r>
            <a:endParaRPr lang="fa-IR" b="1" dirty="0" smtClean="0">
              <a:cs typeface="B Zar" pitchFamily="2" charset="-78"/>
            </a:endParaRPr>
          </a:p>
          <a:p>
            <a:pPr algn="r" rtl="1" eaLnBrk="1" hangingPunct="1">
              <a:defRPr/>
            </a:pPr>
            <a:r>
              <a:rPr lang="en-US" b="1" dirty="0" smtClean="0">
                <a:cs typeface="B Zar" pitchFamily="2" charset="-78"/>
              </a:rPr>
              <a:t>Febrile</a:t>
            </a:r>
            <a:endParaRPr lang="fa-IR" b="1" dirty="0" smtClean="0">
              <a:cs typeface="B Zar" pitchFamily="2" charset="-78"/>
            </a:endParaRPr>
          </a:p>
          <a:p>
            <a:pPr algn="r" rtl="1" eaLnBrk="1" hangingPunct="1">
              <a:defRPr/>
            </a:pPr>
            <a:r>
              <a:rPr lang="fa-IR" b="1" dirty="0" smtClean="0">
                <a:cs typeface="B Zar" pitchFamily="2" charset="-78"/>
              </a:rPr>
              <a:t>كاشكتيك</a:t>
            </a:r>
          </a:p>
          <a:p>
            <a:pPr algn="r" rtl="1" eaLnBrk="1" hangingPunct="1">
              <a:defRPr/>
            </a:pPr>
            <a:r>
              <a:rPr lang="fa-IR" b="1" dirty="0" smtClean="0">
                <a:cs typeface="B Zar" pitchFamily="2" charset="-78"/>
              </a:rPr>
              <a:t>رال در دم و بعد از سرفه</a:t>
            </a:r>
          </a:p>
          <a:p>
            <a:pPr algn="r" rtl="1" eaLnBrk="1" hangingPunct="1">
              <a:defRPr/>
            </a:pPr>
            <a:r>
              <a:rPr lang="fa-IR" b="1" dirty="0" smtClean="0">
                <a:cs typeface="B Zar" pitchFamily="2" charset="-78"/>
              </a:rPr>
              <a:t>سوفل توبر در صورت كاويتي</a:t>
            </a:r>
          </a:p>
          <a:p>
            <a:pPr algn="r" rtl="1" eaLnBrk="1" hangingPunct="1">
              <a:defRPr/>
            </a:pPr>
            <a:r>
              <a:rPr lang="fa-IR" b="1" dirty="0" smtClean="0">
                <a:cs typeface="B Zar" pitchFamily="2" charset="-78"/>
              </a:rPr>
              <a:t> رونكوس مربوط به انسداد نسبي برونش</a:t>
            </a:r>
            <a:endParaRPr lang="en-US" b="1" dirty="0" smtClean="0">
              <a:cs typeface="B Zar" pitchFamily="2" charset="-78"/>
            </a:endParaRPr>
          </a:p>
        </p:txBody>
      </p:sp>
      <p:sp>
        <p:nvSpPr>
          <p:cNvPr id="19458" name="Rectangle 2"/>
          <p:cNvSpPr>
            <a:spLocks noGrp="1" noChangeArrowheads="1"/>
          </p:cNvSpPr>
          <p:nvPr>
            <p:ph type="title"/>
          </p:nvPr>
        </p:nvSpPr>
        <p:spPr/>
        <p:txBody>
          <a:bodyPr/>
          <a:lstStyle/>
          <a:p>
            <a:pPr algn="ctr" rtl="1" eaLnBrk="1" hangingPunct="1">
              <a:defRPr/>
            </a:pPr>
            <a:r>
              <a:rPr lang="fa-IR" sz="4800" b="1" dirty="0" smtClean="0">
                <a:solidFill>
                  <a:srgbClr val="FF0000"/>
                </a:solidFill>
                <a:cs typeface="B Zar" pitchFamily="2" charset="-78"/>
              </a:rPr>
              <a:t>معاينه باليني</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p:txBody>
          <a:bodyPr/>
          <a:lstStyle/>
          <a:p>
            <a:pPr rtl="1" eaLnBrk="1" hangingPunct="1">
              <a:defRPr/>
            </a:pPr>
            <a:r>
              <a:rPr lang="fa-IR" sz="6600" b="1" dirty="0" smtClean="0">
                <a:solidFill>
                  <a:srgbClr val="FF0000"/>
                </a:solidFill>
                <a:cs typeface="B Zar" pitchFamily="2" charset="-78"/>
              </a:rPr>
              <a:t>تشخيص در توبركولوزيس</a:t>
            </a:r>
            <a:endParaRPr lang="en-US" sz="66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81000" y="1752600"/>
            <a:ext cx="8458200" cy="4724400"/>
          </a:xfrm>
        </p:spPr>
        <p:txBody>
          <a:bodyPr/>
          <a:lstStyle/>
          <a:p>
            <a:pPr algn="r" rtl="1" eaLnBrk="1" hangingPunct="1">
              <a:defRPr/>
            </a:pPr>
            <a:r>
              <a:rPr lang="fa-IR" sz="2800" b="1" dirty="0" smtClean="0">
                <a:cs typeface="B Zar" pitchFamily="2" charset="-78"/>
              </a:rPr>
              <a:t>يافت هاي </a:t>
            </a:r>
            <a:r>
              <a:rPr lang="en-US" sz="2800" b="1" dirty="0" smtClean="0">
                <a:cs typeface="B Zar" pitchFamily="2" charset="-78"/>
              </a:rPr>
              <a:t>Suggestive</a:t>
            </a:r>
            <a:r>
              <a:rPr lang="fa-IR" sz="2800" b="1" dirty="0" smtClean="0">
                <a:cs typeface="B Zar" pitchFamily="2" charset="-78"/>
              </a:rPr>
              <a:t> مثل انفيلتراسيون ندولر در قله خصوصاً دو طرفه بودن يا همراهي كاويتي، سطح مايع هوا، درگيري </a:t>
            </a:r>
            <a:r>
              <a:rPr lang="en-US" sz="2800" b="1" dirty="0" smtClean="0">
                <a:cs typeface="B Zar" pitchFamily="2" charset="-78"/>
              </a:rPr>
              <a:t>Patchy</a:t>
            </a:r>
            <a:r>
              <a:rPr lang="fa-IR" sz="2800" b="1" dirty="0" smtClean="0">
                <a:cs typeface="B Zar" pitchFamily="2" charset="-78"/>
              </a:rPr>
              <a:t>، رتيكولوندولر ژنراليزه</a:t>
            </a:r>
          </a:p>
          <a:p>
            <a:pPr algn="r" rtl="1" eaLnBrk="1" hangingPunct="1">
              <a:defRPr/>
            </a:pPr>
            <a:r>
              <a:rPr lang="fa-IR" sz="2800" b="1" dirty="0" smtClean="0">
                <a:cs typeface="B Zar" pitchFamily="2" charset="-78"/>
              </a:rPr>
              <a:t>آدنوپاتي هيلاريا مدياستينال يك يا دو طرفه در نوع </a:t>
            </a:r>
            <a:r>
              <a:rPr lang="en-US" sz="2800" b="1" dirty="0" smtClean="0">
                <a:cs typeface="B Zar" pitchFamily="2" charset="-78"/>
              </a:rPr>
              <a:t>Primary</a:t>
            </a:r>
            <a:r>
              <a:rPr lang="fa-IR" sz="2800" b="1" dirty="0" smtClean="0">
                <a:cs typeface="B Zar" pitchFamily="2" charset="-78"/>
              </a:rPr>
              <a:t> يا درگيري در بچه ها </a:t>
            </a:r>
          </a:p>
          <a:p>
            <a:pPr algn="r" rtl="1" eaLnBrk="1" hangingPunct="1">
              <a:defRPr/>
            </a:pPr>
            <a:r>
              <a:rPr lang="fa-IR" sz="2800" b="1" dirty="0" smtClean="0">
                <a:cs typeface="B Zar" pitchFamily="2" charset="-78"/>
              </a:rPr>
              <a:t>5-1% </a:t>
            </a:r>
            <a:r>
              <a:rPr lang="en-US" sz="2800" b="1" dirty="0" smtClean="0">
                <a:cs typeface="B Zar" pitchFamily="2" charset="-78"/>
              </a:rPr>
              <a:t>TB</a:t>
            </a:r>
            <a:r>
              <a:rPr lang="fa-IR" sz="2800" b="1" dirty="0" smtClean="0">
                <a:cs typeface="B Zar" pitchFamily="2" charset="-78"/>
              </a:rPr>
              <a:t>ها، همزمان كانسر ريه نيز دارند خصوصاً در مردان سيگاري كانسر مي تواند </a:t>
            </a:r>
            <a:r>
              <a:rPr lang="en-US" sz="2800" b="1" dirty="0" smtClean="0">
                <a:cs typeface="B Zar" pitchFamily="2" charset="-78"/>
              </a:rPr>
              <a:t>TB</a:t>
            </a:r>
            <a:r>
              <a:rPr lang="fa-IR" sz="2800" b="1" dirty="0" smtClean="0">
                <a:cs typeface="B Zar" pitchFamily="2" charset="-78"/>
              </a:rPr>
              <a:t> را اكتيو كند يا كانسر روي اسكار </a:t>
            </a:r>
            <a:r>
              <a:rPr lang="en-US" sz="2800" b="1" dirty="0" smtClean="0">
                <a:cs typeface="B Zar" pitchFamily="2" charset="-78"/>
              </a:rPr>
              <a:t>TB</a:t>
            </a:r>
            <a:r>
              <a:rPr lang="fa-IR" sz="2800" b="1" dirty="0" smtClean="0">
                <a:cs typeface="B Zar" pitchFamily="2" charset="-78"/>
              </a:rPr>
              <a:t> اضافه شود </a:t>
            </a:r>
            <a:endParaRPr lang="en-US" sz="2800" b="1" dirty="0" smtClean="0">
              <a:cs typeface="B Zar" pitchFamily="2" charset="-78"/>
            </a:endParaRPr>
          </a:p>
        </p:txBody>
      </p:sp>
      <p:sp>
        <p:nvSpPr>
          <p:cNvPr id="20482" name="Rectangle 2"/>
          <p:cNvSpPr>
            <a:spLocks noGrp="1" noChangeArrowheads="1"/>
          </p:cNvSpPr>
          <p:nvPr>
            <p:ph type="title"/>
          </p:nvPr>
        </p:nvSpPr>
        <p:spPr/>
        <p:txBody>
          <a:bodyPr/>
          <a:lstStyle/>
          <a:p>
            <a:pPr algn="ctr" rtl="1" eaLnBrk="1" hangingPunct="1">
              <a:defRPr/>
            </a:pPr>
            <a:r>
              <a:rPr lang="fa-IR" sz="4800" b="1" dirty="0" smtClean="0">
                <a:solidFill>
                  <a:srgbClr val="FF0000"/>
                </a:solidFill>
                <a:cs typeface="B Zar" pitchFamily="2" charset="-78"/>
              </a:rPr>
              <a:t>يافته هاي راديولوژيك</a:t>
            </a:r>
            <a:endParaRPr lang="en-US" sz="48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5" name="Picture 2" descr="I:\جدیدترین اسلایدها\گرافی سل وپنومونی\DSC01690.JPG"/>
          <p:cNvPicPr>
            <a:picLocks noGrp="1" noChangeAspect="1" noChangeArrowheads="1"/>
          </p:cNvPicPr>
          <p:nvPr>
            <p:ph idx="1"/>
          </p:nvPr>
        </p:nvPicPr>
        <p:blipFill>
          <a:blip r:embed="rId2" cstate="print"/>
          <a:srcRect/>
          <a:stretch>
            <a:fillRect/>
          </a:stretch>
        </p:blipFill>
        <p:spPr>
          <a:xfrm>
            <a:off x="1752600" y="1600200"/>
            <a:ext cx="5105400" cy="4495800"/>
          </a:xfrm>
          <a:noFill/>
        </p:spPr>
      </p:pic>
      <p:sp>
        <p:nvSpPr>
          <p:cNvPr id="2" name="Title 1"/>
          <p:cNvSpPr>
            <a:spLocks noGrp="1"/>
          </p:cNvSpPr>
          <p:nvPr>
            <p:ph type="title"/>
          </p:nvPr>
        </p:nvSpPr>
        <p:spPr>
          <a:xfrm>
            <a:off x="-609600" y="1066800"/>
            <a:ext cx="8229600" cy="1219200"/>
          </a:xfrm>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9" name="Picture 2" descr="I:\جدیدترین اسلایدها\گرافی سل وپنومونی\DSC01691.JPG"/>
          <p:cNvPicPr>
            <a:picLocks noGrp="1" noChangeAspect="1" noChangeArrowheads="1"/>
          </p:cNvPicPr>
          <p:nvPr>
            <p:ph idx="1"/>
          </p:nvPr>
        </p:nvPicPr>
        <p:blipFill>
          <a:blip r:embed="rId2" cstate="print"/>
          <a:stretch>
            <a:fillRect/>
          </a:stretch>
        </p:blipFill>
        <p:spPr>
          <a:xfrm>
            <a:off x="228600" y="3124200"/>
            <a:ext cx="4948228" cy="4572000"/>
          </a:xfrm>
          <a:noFill/>
        </p:spPr>
      </p:pic>
      <p:sp>
        <p:nvSpPr>
          <p:cNvPr id="2" name="Title 1"/>
          <p:cNvSpPr>
            <a:spLocks noGrp="1"/>
          </p:cNvSpPr>
          <p:nvPr>
            <p:ph type="title"/>
          </p:nvPr>
        </p:nvSpPr>
        <p:spPr/>
        <p:txBody>
          <a:bodyPr/>
          <a:lstStyle/>
          <a:p>
            <a:pPr>
              <a:defRPr/>
            </a:pPr>
            <a:endParaRPr lang="en-US" u="sng"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3" name="Picture 2" descr="I:\جدیدترین اسلایدها\گرافی سل وپنومونی\DSC01692.JPG"/>
          <p:cNvPicPr>
            <a:picLocks noGrp="1" noChangeAspect="1" noChangeArrowheads="1"/>
          </p:cNvPicPr>
          <p:nvPr>
            <p:ph idx="1"/>
          </p:nvPr>
        </p:nvPicPr>
        <p:blipFill>
          <a:blip r:embed="rId2" cstate="print"/>
          <a:stretch>
            <a:fillRect/>
          </a:stretch>
        </p:blipFill>
        <p:spPr>
          <a:xfrm>
            <a:off x="1980507" y="1561407"/>
            <a:ext cx="5182985" cy="4497185"/>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7" name="Picture 2" descr="I:\جدیدترین اسلایدها\گرافی سل وپنومونی\DSC01693.JPG"/>
          <p:cNvPicPr>
            <a:picLocks noGrp="1" noChangeAspect="1" noChangeArrowheads="1"/>
          </p:cNvPicPr>
          <p:nvPr>
            <p:ph idx="1"/>
          </p:nvPr>
        </p:nvPicPr>
        <p:blipFill>
          <a:blip r:embed="rId2" cstate="print"/>
          <a:stretch>
            <a:fillRect/>
          </a:stretch>
        </p:blipFill>
        <p:spPr>
          <a:xfrm>
            <a:off x="2061080" y="1524000"/>
            <a:ext cx="5021839" cy="4572000"/>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1" name="Picture 2" descr="I:\جدیدترین اسلایدها\گرافی سل وپنومونی\DSC01694.JPG"/>
          <p:cNvPicPr>
            <a:picLocks noGrp="1" noChangeAspect="1" noChangeArrowheads="1"/>
          </p:cNvPicPr>
          <p:nvPr>
            <p:ph idx="1"/>
          </p:nvPr>
        </p:nvPicPr>
        <p:blipFill>
          <a:blip r:embed="rId2" cstate="print"/>
          <a:srcRect/>
          <a:stretch>
            <a:fillRect/>
          </a:stretch>
        </p:blipFill>
        <p:spPr>
          <a:xfrm>
            <a:off x="2057400" y="1600200"/>
            <a:ext cx="4360863" cy="4495800"/>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5" name="Picture 2" descr="I:\جدیدترین اسلایدها\گرافی سل وپنومونی\DSC01695.JPG"/>
          <p:cNvPicPr>
            <a:picLocks noGrp="1" noChangeAspect="1" noChangeArrowheads="1"/>
          </p:cNvPicPr>
          <p:nvPr>
            <p:ph idx="1"/>
          </p:nvPr>
        </p:nvPicPr>
        <p:blipFill>
          <a:blip r:embed="rId2" cstate="print"/>
          <a:stretch>
            <a:fillRect/>
          </a:stretch>
        </p:blipFill>
        <p:spPr>
          <a:xfrm>
            <a:off x="2333798" y="1561407"/>
            <a:ext cx="4476404" cy="4497185"/>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9" name="Picture 2" descr="I:\جدیدترین اسلایدها\گرافی سل وپنومونی\DSC01696.JPG"/>
          <p:cNvPicPr>
            <a:picLocks noGrp="1" noChangeAspect="1" noChangeArrowheads="1"/>
          </p:cNvPicPr>
          <p:nvPr>
            <p:ph idx="1"/>
          </p:nvPr>
        </p:nvPicPr>
        <p:blipFill>
          <a:blip r:embed="rId2" cstate="print"/>
          <a:stretch>
            <a:fillRect/>
          </a:stretch>
        </p:blipFill>
        <p:spPr>
          <a:xfrm>
            <a:off x="2400300" y="1561407"/>
            <a:ext cx="4343400" cy="4497185"/>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600200"/>
            <a:ext cx="8229600" cy="4876800"/>
          </a:xfrm>
        </p:spPr>
        <p:txBody>
          <a:bodyPr/>
          <a:lstStyle/>
          <a:p>
            <a:pPr algn="r" rtl="1" eaLnBrk="1" hangingPunct="1">
              <a:lnSpc>
                <a:spcPct val="90000"/>
              </a:lnSpc>
              <a:defRPr/>
            </a:pPr>
            <a:r>
              <a:rPr lang="fa-IR" sz="3000" b="1" dirty="0" smtClean="0">
                <a:cs typeface="B Zar" pitchFamily="2" charset="-78"/>
              </a:rPr>
              <a:t>يك سوم مردم دنيا را آلوده كرده. 8 ميليون مورد جديد و دو ميليون مرگ هر سال گزارش مي شود. </a:t>
            </a:r>
          </a:p>
          <a:p>
            <a:pPr algn="r" rtl="1" eaLnBrk="1" hangingPunct="1">
              <a:lnSpc>
                <a:spcPct val="90000"/>
              </a:lnSpc>
              <a:defRPr/>
            </a:pPr>
            <a:r>
              <a:rPr lang="fa-IR" sz="3000" b="1" dirty="0" smtClean="0">
                <a:cs typeface="B Zar" pitchFamily="2" charset="-78"/>
              </a:rPr>
              <a:t>پس از </a:t>
            </a:r>
            <a:r>
              <a:rPr lang="en-US" sz="3000" b="1" dirty="0" smtClean="0">
                <a:cs typeface="B Zar" pitchFamily="2" charset="-78"/>
              </a:rPr>
              <a:t>HIV</a:t>
            </a:r>
            <a:r>
              <a:rPr lang="fa-IR" sz="3000" b="1" dirty="0" smtClean="0">
                <a:cs typeface="B Zar" pitchFamily="2" charset="-78"/>
              </a:rPr>
              <a:t> دومين علت عفوني منجر به مرگ در دنيا مي باشد </a:t>
            </a:r>
          </a:p>
          <a:p>
            <a:pPr algn="r" rtl="1" eaLnBrk="1" hangingPunct="1">
              <a:lnSpc>
                <a:spcPct val="90000"/>
              </a:lnSpc>
              <a:defRPr/>
            </a:pPr>
            <a:r>
              <a:rPr lang="fa-IR" sz="3000" b="1" dirty="0" smtClean="0">
                <a:cs typeface="B Zar" pitchFamily="2" charset="-78"/>
              </a:rPr>
              <a:t>دو فاكتور مهم در انتشار سريع بيماري : </a:t>
            </a:r>
          </a:p>
          <a:p>
            <a:pPr algn="r" rtl="1" eaLnBrk="1" hangingPunct="1">
              <a:lnSpc>
                <a:spcPct val="90000"/>
              </a:lnSpc>
              <a:buFont typeface="Wingdings" pitchFamily="2" charset="2"/>
              <a:buNone/>
              <a:defRPr/>
            </a:pPr>
            <a:r>
              <a:rPr lang="en-US" sz="3000" b="1" dirty="0" smtClean="0">
                <a:cs typeface="B Zar" pitchFamily="2" charset="-78"/>
              </a:rPr>
              <a:t>I</a:t>
            </a:r>
            <a:r>
              <a:rPr lang="fa-IR" sz="3000" b="1" dirty="0" smtClean="0">
                <a:cs typeface="B Zar" pitchFamily="2" charset="-78"/>
              </a:rPr>
              <a:t>- </a:t>
            </a:r>
            <a:r>
              <a:rPr lang="en-US" sz="3000" b="1" dirty="0" smtClean="0">
                <a:cs typeface="B Zar" pitchFamily="2" charset="-78"/>
              </a:rPr>
              <a:t>Crowded</a:t>
            </a:r>
            <a:endParaRPr lang="fa-IR" sz="3000" b="1" dirty="0" smtClean="0">
              <a:cs typeface="B Zar" pitchFamily="2" charset="-78"/>
            </a:endParaRPr>
          </a:p>
          <a:p>
            <a:pPr algn="r" rtl="1" eaLnBrk="1" hangingPunct="1">
              <a:lnSpc>
                <a:spcPct val="90000"/>
              </a:lnSpc>
              <a:buFont typeface="Wingdings" pitchFamily="2" charset="2"/>
              <a:buNone/>
              <a:defRPr/>
            </a:pPr>
            <a:r>
              <a:rPr lang="en-US" sz="3000" b="1" dirty="0" smtClean="0">
                <a:cs typeface="B Zar" pitchFamily="2" charset="-78"/>
              </a:rPr>
              <a:t>II</a:t>
            </a:r>
            <a:r>
              <a:rPr lang="fa-IR" sz="3000" b="1" dirty="0" smtClean="0">
                <a:cs typeface="B Zar" pitchFamily="2" charset="-78"/>
              </a:rPr>
              <a:t> </a:t>
            </a:r>
            <a:r>
              <a:rPr lang="ar-SA" sz="3000" b="1" dirty="0" smtClean="0">
                <a:latin typeface="Arial"/>
                <a:cs typeface="B Zar" pitchFamily="2" charset="-78"/>
              </a:rPr>
              <a:t>–</a:t>
            </a:r>
            <a:r>
              <a:rPr lang="fa-IR" sz="3000" b="1" dirty="0" smtClean="0">
                <a:cs typeface="B Zar" pitchFamily="2" charset="-78"/>
              </a:rPr>
              <a:t> جمعيتي با مقاومت طبيعي كم </a:t>
            </a:r>
          </a:p>
          <a:p>
            <a:pPr algn="r" rtl="1" eaLnBrk="1" hangingPunct="1">
              <a:lnSpc>
                <a:spcPct val="90000"/>
              </a:lnSpc>
              <a:defRPr/>
            </a:pPr>
            <a:r>
              <a:rPr lang="fa-IR" sz="3000" b="1" dirty="0" smtClean="0">
                <a:cs typeface="B Zar" pitchFamily="2" charset="-78"/>
              </a:rPr>
              <a:t>10% از </a:t>
            </a:r>
            <a:r>
              <a:rPr lang="en-US" sz="3000" b="1" dirty="0" smtClean="0">
                <a:cs typeface="B Zar" pitchFamily="2" charset="-78"/>
              </a:rPr>
              <a:t>Infection</a:t>
            </a:r>
            <a:r>
              <a:rPr lang="fa-IR" sz="3000" b="1" dirty="0" smtClean="0">
                <a:cs typeface="B Zar" pitchFamily="2" charset="-78"/>
              </a:rPr>
              <a:t> ها تبديل به </a:t>
            </a:r>
            <a:r>
              <a:rPr lang="en-US" sz="3000" b="1" dirty="0" smtClean="0">
                <a:cs typeface="B Zar" pitchFamily="2" charset="-78"/>
              </a:rPr>
              <a:t>Disease</a:t>
            </a:r>
            <a:r>
              <a:rPr lang="fa-IR" sz="3000" b="1" dirty="0" smtClean="0">
                <a:cs typeface="B Zar" pitchFamily="2" charset="-78"/>
              </a:rPr>
              <a:t> مي شود و نيمي از </a:t>
            </a:r>
            <a:r>
              <a:rPr lang="en-US" sz="3000" b="1" dirty="0" smtClean="0">
                <a:cs typeface="B Zar" pitchFamily="2" charset="-78"/>
              </a:rPr>
              <a:t>Disease</a:t>
            </a:r>
            <a:r>
              <a:rPr lang="fa-IR" sz="3000" b="1" dirty="0" smtClean="0">
                <a:cs typeface="B Zar" pitchFamily="2" charset="-78"/>
              </a:rPr>
              <a:t> ها داراي كاويتي مي شوند و هر كاويتي 20 نفر را آلوده مي كند</a:t>
            </a:r>
            <a:endParaRPr lang="en-US" sz="3000" b="1" dirty="0" smtClean="0">
              <a:cs typeface="B Zar" pitchFamily="2" charset="-78"/>
            </a:endParaRPr>
          </a:p>
        </p:txBody>
      </p:sp>
      <p:sp>
        <p:nvSpPr>
          <p:cNvPr id="3074" name="Rectangle 2"/>
          <p:cNvSpPr>
            <a:spLocks noGrp="1" noChangeArrowheads="1"/>
          </p:cNvSpPr>
          <p:nvPr>
            <p:ph type="title"/>
          </p:nvPr>
        </p:nvSpPr>
        <p:spPr/>
        <p:txBody>
          <a:bodyPr>
            <a:normAutofit/>
          </a:bodyPr>
          <a:lstStyle/>
          <a:p>
            <a:pPr algn="ctr" rtl="1" eaLnBrk="1" hangingPunct="1">
              <a:defRPr/>
            </a:pPr>
            <a:r>
              <a:rPr lang="fa-IR" sz="5400" b="1" dirty="0" smtClean="0">
                <a:solidFill>
                  <a:srgbClr val="FF0000"/>
                </a:solidFill>
                <a:cs typeface="B Zar" pitchFamily="2" charset="-78"/>
              </a:rPr>
              <a:t>اپيدميولوژي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3" name="Picture 2" descr="I:\جدیدترین اسلایدها\گرافی سل وپنومونی\DSC01697.JPG"/>
          <p:cNvPicPr>
            <a:picLocks noGrp="1" noChangeAspect="1" noChangeArrowheads="1"/>
          </p:cNvPicPr>
          <p:nvPr>
            <p:ph idx="1"/>
          </p:nvPr>
        </p:nvPicPr>
        <p:blipFill>
          <a:blip r:embed="rId2" cstate="print"/>
          <a:srcRect/>
          <a:stretch>
            <a:fillRect/>
          </a:stretch>
        </p:blipFill>
        <p:spPr>
          <a:xfrm>
            <a:off x="2286000" y="1600200"/>
            <a:ext cx="4419600" cy="4495800"/>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7" name="Picture 2" descr="I:\جدیدترین اسلایدها\گرافی سل وپنومونی\DSC01698.JPG"/>
          <p:cNvPicPr>
            <a:picLocks noGrp="1" noChangeAspect="1" noChangeArrowheads="1"/>
          </p:cNvPicPr>
          <p:nvPr>
            <p:ph idx="1"/>
          </p:nvPr>
        </p:nvPicPr>
        <p:blipFill>
          <a:blip r:embed="rId2" cstate="print"/>
          <a:stretch>
            <a:fillRect/>
          </a:stretch>
        </p:blipFill>
        <p:spPr>
          <a:xfrm>
            <a:off x="2477192" y="1561407"/>
            <a:ext cx="4189615" cy="4497185"/>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1" name="Picture 2" descr="I:\جدیدترین اسلایدها\گرافی سل وپنومونی\DSC01699.JPG"/>
          <p:cNvPicPr>
            <a:picLocks noGrp="1" noChangeAspect="1" noChangeArrowheads="1"/>
          </p:cNvPicPr>
          <p:nvPr>
            <p:ph idx="1"/>
          </p:nvPr>
        </p:nvPicPr>
        <p:blipFill>
          <a:blip r:embed="rId2" cstate="print"/>
          <a:stretch>
            <a:fillRect/>
          </a:stretch>
        </p:blipFill>
        <p:spPr>
          <a:xfrm>
            <a:off x="2209107" y="1561407"/>
            <a:ext cx="4725785" cy="4497185"/>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5" name="Picture 2" descr="I:\جدیدترین اسلایدها\گرافی سل وپنومونی\DSC01700.JPG"/>
          <p:cNvPicPr>
            <a:picLocks noGrp="1" noChangeAspect="1" noChangeArrowheads="1"/>
          </p:cNvPicPr>
          <p:nvPr>
            <p:ph idx="1"/>
          </p:nvPr>
        </p:nvPicPr>
        <p:blipFill>
          <a:blip r:embed="rId2" cstate="print"/>
          <a:stretch>
            <a:fillRect/>
          </a:stretch>
        </p:blipFill>
        <p:spPr>
          <a:xfrm>
            <a:off x="2628900" y="1561407"/>
            <a:ext cx="3886200" cy="4497185"/>
          </a:xfrm>
          <a:noFill/>
        </p:spPr>
      </p:pic>
      <p:sp>
        <p:nvSpPr>
          <p:cNvPr id="2" name="Title 1"/>
          <p:cNvSpPr>
            <a:spLocks noGrp="1"/>
          </p:cNvSpPr>
          <p:nvPr>
            <p:ph type="title"/>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algn="r" rtl="1" eaLnBrk="1" hangingPunct="1">
              <a:defRPr/>
            </a:pPr>
            <a:r>
              <a:rPr lang="en-US" b="1" smtClean="0">
                <a:cs typeface="B Zar" pitchFamily="2" charset="-78"/>
              </a:rPr>
              <a:t>CBC</a:t>
            </a:r>
            <a:endParaRPr lang="fa-IR" b="1" smtClean="0">
              <a:cs typeface="B Zar" pitchFamily="2" charset="-78"/>
            </a:endParaRPr>
          </a:p>
          <a:p>
            <a:pPr algn="r" rtl="1" eaLnBrk="1" hangingPunct="1">
              <a:defRPr/>
            </a:pPr>
            <a:r>
              <a:rPr lang="fa-IR" b="1" smtClean="0">
                <a:cs typeface="B Zar" pitchFamily="2" charset="-78"/>
              </a:rPr>
              <a:t>پان سيتوپني</a:t>
            </a:r>
          </a:p>
          <a:p>
            <a:pPr algn="r" rtl="1" eaLnBrk="1" hangingPunct="1">
              <a:defRPr/>
            </a:pPr>
            <a:r>
              <a:rPr lang="fa-IR" b="1" smtClean="0">
                <a:cs typeface="B Zar" pitchFamily="2" charset="-78"/>
              </a:rPr>
              <a:t>لكوسيتوز و راكسيون لكمونيد</a:t>
            </a:r>
          </a:p>
          <a:p>
            <a:pPr algn="r" rtl="1" eaLnBrk="1" hangingPunct="1">
              <a:defRPr/>
            </a:pPr>
            <a:r>
              <a:rPr lang="en-US" b="1" smtClean="0">
                <a:cs typeface="B Zar" pitchFamily="2" charset="-78"/>
              </a:rPr>
              <a:t>ESR</a:t>
            </a:r>
            <a:r>
              <a:rPr lang="fa-IR" b="1" smtClean="0">
                <a:cs typeface="B Zar" pitchFamily="2" charset="-78"/>
              </a:rPr>
              <a:t> </a:t>
            </a:r>
            <a:r>
              <a:rPr lang="en-US" b="1" smtClean="0">
                <a:cs typeface="B Zar" pitchFamily="2" charset="-78"/>
                <a:sym typeface="Wingdings 3" pitchFamily="18" charset="2"/>
              </a:rPr>
              <a:t></a:t>
            </a:r>
            <a:r>
              <a:rPr lang="fa-IR" b="1" smtClean="0">
                <a:cs typeface="B Zar" pitchFamily="2" charset="-78"/>
                <a:sym typeface="Wingdings 3" pitchFamily="18" charset="2"/>
              </a:rPr>
              <a:t> 110-10 منوسيتوز </a:t>
            </a:r>
            <a:endParaRPr lang="en-US" b="1" smtClean="0">
              <a:cs typeface="B Zar" pitchFamily="2" charset="-78"/>
              <a:sym typeface="Wingdings 3" pitchFamily="18" charset="2"/>
            </a:endParaRPr>
          </a:p>
        </p:txBody>
      </p:sp>
      <p:sp>
        <p:nvSpPr>
          <p:cNvPr id="21506" name="Rectangle 2"/>
          <p:cNvSpPr>
            <a:spLocks noGrp="1" noChangeArrowheads="1"/>
          </p:cNvSpPr>
          <p:nvPr>
            <p:ph type="title"/>
          </p:nvPr>
        </p:nvSpPr>
        <p:spPr/>
        <p:txBody>
          <a:bodyPr/>
          <a:lstStyle/>
          <a:p>
            <a:pPr algn="ctr" rtl="1" eaLnBrk="1" hangingPunct="1">
              <a:defRPr/>
            </a:pPr>
            <a:r>
              <a:rPr lang="fa-IR" sz="4800" b="1" dirty="0" smtClean="0">
                <a:solidFill>
                  <a:srgbClr val="FF0000"/>
                </a:solidFill>
                <a:cs typeface="B Zar" pitchFamily="2" charset="-78"/>
              </a:rPr>
              <a:t>يافته هاي هماتولوژيك</a:t>
            </a:r>
            <a:endParaRPr lang="en-US" sz="48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algn="r" rtl="1" eaLnBrk="1" hangingPunct="1">
              <a:defRPr/>
            </a:pPr>
            <a:r>
              <a:rPr lang="en-US" b="1" smtClean="0">
                <a:cs typeface="B Zar" pitchFamily="2" charset="-78"/>
              </a:rPr>
              <a:t>ELISA </a:t>
            </a:r>
            <a:r>
              <a:rPr lang="en-US" b="1" smtClean="0">
                <a:latin typeface="Arial"/>
                <a:cs typeface="B Zar" pitchFamily="2" charset="-78"/>
              </a:rPr>
              <a:t>–</a:t>
            </a:r>
            <a:r>
              <a:rPr lang="en-US" b="1" smtClean="0">
                <a:cs typeface="B Zar" pitchFamily="2" charset="-78"/>
              </a:rPr>
              <a:t> PCR</a:t>
            </a:r>
            <a:endParaRPr lang="fa-IR" b="1" smtClean="0">
              <a:cs typeface="B Zar" pitchFamily="2" charset="-78"/>
            </a:endParaRPr>
          </a:p>
          <a:p>
            <a:pPr algn="r" rtl="1" eaLnBrk="1" hangingPunct="1">
              <a:defRPr/>
            </a:pPr>
            <a:r>
              <a:rPr lang="en-US" b="1" smtClean="0">
                <a:cs typeface="B Zar" pitchFamily="2" charset="-78"/>
              </a:rPr>
              <a:t>Quantiferon-TB QFT</a:t>
            </a:r>
            <a:r>
              <a:rPr lang="fa-IR" b="1" smtClean="0">
                <a:cs typeface="B Zar" pitchFamily="2" charset="-78"/>
              </a:rPr>
              <a:t> كه رليز گاما اينترفرون را از لنفوسيتها نشان مي دهد </a:t>
            </a:r>
          </a:p>
          <a:p>
            <a:pPr algn="r" rtl="1" eaLnBrk="1" hangingPunct="1">
              <a:defRPr/>
            </a:pPr>
            <a:r>
              <a:rPr lang="en-US" b="1" smtClean="0">
                <a:cs typeface="B Zar" pitchFamily="2" charset="-78"/>
              </a:rPr>
              <a:t>Enzyme linked immunospot secratory</a:t>
            </a:r>
            <a:endParaRPr lang="fa-IR" b="1" smtClean="0">
              <a:cs typeface="B Zar" pitchFamily="2" charset="-78"/>
            </a:endParaRPr>
          </a:p>
          <a:p>
            <a:pPr eaLnBrk="1" hangingPunct="1">
              <a:buFont typeface="Wingdings" pitchFamily="2" charset="2"/>
              <a:buNone/>
              <a:defRPr/>
            </a:pPr>
            <a:r>
              <a:rPr lang="fa-IR" b="1" smtClean="0">
                <a:cs typeface="B Zar" pitchFamily="2" charset="-78"/>
              </a:rPr>
              <a:t>َ</a:t>
            </a:r>
            <a:r>
              <a:rPr lang="en-US" b="1" smtClean="0">
                <a:cs typeface="B Zar" pitchFamily="2" charset="-78"/>
              </a:rPr>
              <a:t>Ag Target 6 		ESAT/6</a:t>
            </a:r>
            <a:endParaRPr lang="fa-IR" b="1" smtClean="0">
              <a:cs typeface="B Zar" pitchFamily="2" charset="-78"/>
            </a:endParaRPr>
          </a:p>
          <a:p>
            <a:pPr algn="r" rtl="1" eaLnBrk="1" hangingPunct="1">
              <a:defRPr/>
            </a:pPr>
            <a:r>
              <a:rPr lang="en-US" b="1" smtClean="0">
                <a:cs typeface="B Zar" pitchFamily="2" charset="-78"/>
              </a:rPr>
              <a:t>Culture filtrate prot 10  CFP/10</a:t>
            </a:r>
            <a:endParaRPr lang="fa-IR" b="1" smtClean="0">
              <a:cs typeface="B Zar" pitchFamily="2" charset="-78"/>
            </a:endParaRPr>
          </a:p>
          <a:p>
            <a:pPr algn="r" rtl="1" eaLnBrk="1" hangingPunct="1">
              <a:defRPr/>
            </a:pPr>
            <a:r>
              <a:rPr lang="en-US" b="1" smtClean="0">
                <a:cs typeface="B Zar" pitchFamily="2" charset="-78"/>
              </a:rPr>
              <a:t>Immuno spot</a:t>
            </a:r>
            <a:r>
              <a:rPr lang="fa-IR" b="1" smtClean="0">
                <a:cs typeface="B Zar" pitchFamily="2" charset="-78"/>
              </a:rPr>
              <a:t> كه پاسخهاي </a:t>
            </a:r>
            <a:r>
              <a:rPr lang="en-US" b="1" smtClean="0">
                <a:cs typeface="B Zar" pitchFamily="2" charset="-78"/>
              </a:rPr>
              <a:t>T Cell</a:t>
            </a:r>
            <a:r>
              <a:rPr lang="fa-IR" b="1" smtClean="0">
                <a:cs typeface="B Zar" pitchFamily="2" charset="-78"/>
              </a:rPr>
              <a:t> را به </a:t>
            </a:r>
            <a:r>
              <a:rPr lang="en-US" b="1" smtClean="0">
                <a:cs typeface="B Zar" pitchFamily="2" charset="-78"/>
              </a:rPr>
              <a:t>Ag</a:t>
            </a:r>
            <a:r>
              <a:rPr lang="fa-IR" b="1" smtClean="0">
                <a:cs typeface="B Zar" pitchFamily="2" charset="-78"/>
              </a:rPr>
              <a:t> نشان مي دهد</a:t>
            </a:r>
            <a:endParaRPr lang="en-US" b="1" smtClean="0">
              <a:cs typeface="B Zar" pitchFamily="2" charset="-78"/>
            </a:endParaRPr>
          </a:p>
        </p:txBody>
      </p:sp>
      <p:sp>
        <p:nvSpPr>
          <p:cNvPr id="22530" name="Rectangle 2"/>
          <p:cNvSpPr>
            <a:spLocks noGrp="1" noChangeArrowheads="1"/>
          </p:cNvSpPr>
          <p:nvPr>
            <p:ph type="title"/>
          </p:nvPr>
        </p:nvSpPr>
        <p:spPr/>
        <p:txBody>
          <a:bodyPr/>
          <a:lstStyle/>
          <a:p>
            <a:pPr algn="ctr" rtl="1" eaLnBrk="1" hangingPunct="1">
              <a:defRPr/>
            </a:pPr>
            <a:r>
              <a:rPr lang="fa-IR" sz="4800" b="1" dirty="0" smtClean="0">
                <a:solidFill>
                  <a:srgbClr val="FF0000"/>
                </a:solidFill>
                <a:cs typeface="B Zar" pitchFamily="2" charset="-78"/>
              </a:rPr>
              <a:t>يافته هاي سرولوژي</a:t>
            </a:r>
            <a:endParaRPr lang="en-US" sz="4800" b="1" dirty="0" smtClean="0">
              <a:solidFill>
                <a:srgbClr val="FF0000"/>
              </a:solidFill>
              <a:cs typeface="B Zar" pitchFamily="2" charset="-78"/>
            </a:endParaRP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600200"/>
            <a:ext cx="8229600" cy="4876800"/>
          </a:xfrm>
        </p:spPr>
        <p:txBody>
          <a:bodyPr/>
          <a:lstStyle/>
          <a:p>
            <a:pPr algn="r" rtl="1" eaLnBrk="1" hangingPunct="1">
              <a:lnSpc>
                <a:spcPct val="90000"/>
              </a:lnSpc>
              <a:defRPr/>
            </a:pPr>
            <a:r>
              <a:rPr lang="fa-IR" b="1" dirty="0" smtClean="0">
                <a:cs typeface="B Zar" pitchFamily="2" charset="-78"/>
              </a:rPr>
              <a:t>محيطهاي كشت :</a:t>
            </a:r>
          </a:p>
          <a:p>
            <a:pPr algn="r" rtl="1" eaLnBrk="1" hangingPunct="1">
              <a:lnSpc>
                <a:spcPct val="90000"/>
              </a:lnSpc>
              <a:buFont typeface="Wingdings" pitchFamily="2" charset="2"/>
              <a:buNone/>
              <a:defRPr/>
            </a:pPr>
            <a:r>
              <a:rPr lang="fa-IR" b="1" dirty="0" smtClean="0">
                <a:cs typeface="B Zar" pitchFamily="2" charset="-78"/>
              </a:rPr>
              <a:t>1- </a:t>
            </a:r>
            <a:r>
              <a:rPr lang="en-US" b="1" dirty="0" smtClean="0">
                <a:cs typeface="B Zar" pitchFamily="2" charset="-78"/>
              </a:rPr>
              <a:t>Solid egg</a:t>
            </a:r>
            <a:r>
              <a:rPr lang="fa-IR" b="1" dirty="0" smtClean="0">
                <a:cs typeface="B Zar" pitchFamily="2" charset="-78"/>
              </a:rPr>
              <a:t> = لون اشتاين</a:t>
            </a:r>
          </a:p>
          <a:p>
            <a:pPr algn="r" rtl="1" eaLnBrk="1" hangingPunct="1">
              <a:lnSpc>
                <a:spcPct val="90000"/>
              </a:lnSpc>
              <a:buFont typeface="Wingdings" pitchFamily="2" charset="2"/>
              <a:buNone/>
              <a:defRPr/>
            </a:pPr>
            <a:r>
              <a:rPr lang="fa-IR" b="1" dirty="0" smtClean="0">
                <a:cs typeface="B Zar" pitchFamily="2" charset="-78"/>
              </a:rPr>
              <a:t>2- </a:t>
            </a:r>
            <a:r>
              <a:rPr lang="en-US" b="1" dirty="0" smtClean="0">
                <a:cs typeface="B Zar" pitchFamily="2" charset="-78"/>
              </a:rPr>
              <a:t>Solid agar</a:t>
            </a:r>
            <a:endParaRPr lang="fa-IR" b="1" dirty="0" smtClean="0">
              <a:cs typeface="B Zar" pitchFamily="2" charset="-78"/>
            </a:endParaRPr>
          </a:p>
          <a:p>
            <a:pPr algn="r" rtl="1" eaLnBrk="1" hangingPunct="1">
              <a:lnSpc>
                <a:spcPct val="90000"/>
              </a:lnSpc>
              <a:buFont typeface="Wingdings" pitchFamily="2" charset="2"/>
              <a:buNone/>
              <a:defRPr/>
            </a:pPr>
            <a:r>
              <a:rPr lang="fa-IR" b="1" dirty="0" smtClean="0">
                <a:cs typeface="B Zar" pitchFamily="2" charset="-78"/>
              </a:rPr>
              <a:t>3- </a:t>
            </a:r>
            <a:r>
              <a:rPr lang="en-US" b="1" dirty="0" smtClean="0">
                <a:cs typeface="B Zar" pitchFamily="2" charset="-78"/>
              </a:rPr>
              <a:t>Liquid broth</a:t>
            </a:r>
            <a:endParaRPr lang="fa-IR" b="1" dirty="0" smtClean="0">
              <a:cs typeface="B Zar" pitchFamily="2" charset="-78"/>
            </a:endParaRPr>
          </a:p>
          <a:p>
            <a:pPr algn="r" rtl="1" eaLnBrk="1" hangingPunct="1">
              <a:lnSpc>
                <a:spcPct val="90000"/>
              </a:lnSpc>
              <a:defRPr/>
            </a:pPr>
            <a:r>
              <a:rPr lang="fa-IR" b="1" dirty="0" smtClean="0">
                <a:cs typeface="B Zar" pitchFamily="2" charset="-78"/>
              </a:rPr>
              <a:t>محيطهاي </a:t>
            </a:r>
            <a:r>
              <a:rPr lang="en-US" b="1" dirty="0" smtClean="0">
                <a:cs typeface="B Zar" pitchFamily="2" charset="-78"/>
              </a:rPr>
              <a:t>solid</a:t>
            </a:r>
            <a:r>
              <a:rPr lang="fa-IR" b="1" dirty="0" smtClean="0">
                <a:cs typeface="B Zar" pitchFamily="2" charset="-78"/>
              </a:rPr>
              <a:t> 8-3 هفته و محيطهاي </a:t>
            </a:r>
            <a:r>
              <a:rPr lang="en-US" b="1" dirty="0" smtClean="0">
                <a:cs typeface="B Zar" pitchFamily="2" charset="-78"/>
              </a:rPr>
              <a:t>liquid</a:t>
            </a:r>
            <a:r>
              <a:rPr lang="fa-IR" b="1" dirty="0" smtClean="0">
                <a:cs typeface="B Zar" pitchFamily="2" charset="-78"/>
              </a:rPr>
              <a:t> 3-1 هفته جهت انكوباسيون وقت نياز دارد رشد با </a:t>
            </a:r>
            <a:r>
              <a:rPr lang="en-US" b="1" dirty="0" smtClean="0">
                <a:cs typeface="B Zar" pitchFamily="2" charset="-78"/>
              </a:rPr>
              <a:t>CO</a:t>
            </a:r>
            <a:r>
              <a:rPr lang="en-US" b="1" baseline="-25000" dirty="0" smtClean="0">
                <a:cs typeface="B Zar" pitchFamily="2" charset="-78"/>
              </a:rPr>
              <a:t>2</a:t>
            </a:r>
            <a:r>
              <a:rPr lang="fa-IR" b="1" dirty="0" smtClean="0">
                <a:cs typeface="B Zar" pitchFamily="2" charset="-78"/>
              </a:rPr>
              <a:t> 10-5% افزايش مي يابد</a:t>
            </a:r>
          </a:p>
          <a:p>
            <a:pPr algn="r" rtl="1" eaLnBrk="1" hangingPunct="1">
              <a:lnSpc>
                <a:spcPct val="90000"/>
              </a:lnSpc>
              <a:defRPr/>
            </a:pPr>
            <a:r>
              <a:rPr lang="fa-IR" b="1" dirty="0" smtClean="0">
                <a:cs typeface="B Zar" pitchFamily="2" charset="-78"/>
              </a:rPr>
              <a:t>سيستم </a:t>
            </a:r>
            <a:r>
              <a:rPr lang="en-US" b="1" dirty="0" err="1" smtClean="0">
                <a:cs typeface="B Zar" pitchFamily="2" charset="-78"/>
              </a:rPr>
              <a:t>Bactec</a:t>
            </a:r>
            <a:r>
              <a:rPr lang="en-US" b="1" dirty="0" smtClean="0">
                <a:cs typeface="B Zar" pitchFamily="2" charset="-78"/>
              </a:rPr>
              <a:t> 460 TB</a:t>
            </a:r>
            <a:r>
              <a:rPr lang="fa-IR" b="1" dirty="0" smtClean="0">
                <a:cs typeface="B Zar" pitchFamily="2" charset="-78"/>
              </a:rPr>
              <a:t> سريعتر از روش قبلي اما احتمال </a:t>
            </a:r>
            <a:r>
              <a:rPr lang="en-US" b="1" dirty="0" smtClean="0">
                <a:cs typeface="B Zar" pitchFamily="2" charset="-78"/>
              </a:rPr>
              <a:t>contamination</a:t>
            </a:r>
            <a:r>
              <a:rPr lang="fa-IR" b="1" dirty="0" smtClean="0">
                <a:cs typeface="B Zar" pitchFamily="2" charset="-78"/>
              </a:rPr>
              <a:t> وجود دارد </a:t>
            </a:r>
            <a:endParaRPr lang="en-US" b="1" dirty="0" smtClean="0">
              <a:cs typeface="B Zar" pitchFamily="2" charset="-78"/>
            </a:endParaRPr>
          </a:p>
        </p:txBody>
      </p:sp>
      <p:sp>
        <p:nvSpPr>
          <p:cNvPr id="23554" name="Rectangle 2"/>
          <p:cNvSpPr>
            <a:spLocks noGrp="1" noChangeArrowheads="1"/>
          </p:cNvSpPr>
          <p:nvPr>
            <p:ph type="title"/>
          </p:nvPr>
        </p:nvSpPr>
        <p:spPr/>
        <p:txBody>
          <a:bodyPr/>
          <a:lstStyle/>
          <a:p>
            <a:pPr algn="ctr" rtl="1" eaLnBrk="1" hangingPunct="1">
              <a:defRPr/>
            </a:pPr>
            <a:r>
              <a:rPr lang="fa-IR" sz="4800" b="1" dirty="0" smtClean="0">
                <a:solidFill>
                  <a:srgbClr val="FF0000"/>
                </a:solidFill>
                <a:cs typeface="B Zar" pitchFamily="2" charset="-78"/>
              </a:rPr>
              <a:t>اسمير و كشت</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04800" y="228600"/>
            <a:ext cx="8534400" cy="6324600"/>
          </a:xfrm>
        </p:spPr>
        <p:txBody>
          <a:bodyPr/>
          <a:lstStyle/>
          <a:p>
            <a:pPr algn="r" rtl="1" eaLnBrk="1" hangingPunct="1">
              <a:defRPr/>
            </a:pPr>
            <a:r>
              <a:rPr lang="fa-IR" sz="2600" b="1" dirty="0" smtClean="0">
                <a:cs typeface="B Zar" pitchFamily="2" charset="-78"/>
              </a:rPr>
              <a:t>متد ليزسانتريفيوژن كالچر، كه ارگانيسم اينتراسلولار را در خون محيطي جدا مي كند </a:t>
            </a:r>
          </a:p>
          <a:p>
            <a:pPr algn="r" rtl="1" eaLnBrk="1" hangingPunct="1">
              <a:defRPr/>
            </a:pPr>
            <a:r>
              <a:rPr lang="fa-IR" sz="2600" b="1" dirty="0" smtClean="0">
                <a:cs typeface="B Zar" pitchFamily="2" charset="-78"/>
              </a:rPr>
              <a:t>روش </a:t>
            </a:r>
            <a:r>
              <a:rPr lang="en-US" sz="2600" b="1" dirty="0" smtClean="0">
                <a:cs typeface="B Zar" pitchFamily="2" charset="-78"/>
              </a:rPr>
              <a:t>Amplified TB</a:t>
            </a:r>
            <a:r>
              <a:rPr lang="fa-IR" sz="2600" b="1" dirty="0" smtClean="0">
                <a:cs typeface="B Zar" pitchFamily="2" charset="-78"/>
              </a:rPr>
              <a:t>، حساسيت </a:t>
            </a:r>
            <a:r>
              <a:rPr lang="en-US" sz="2600" b="1" dirty="0" smtClean="0">
                <a:cs typeface="B Zar" pitchFamily="2" charset="-78"/>
              </a:rPr>
              <a:t>Nucleic acid</a:t>
            </a:r>
            <a:r>
              <a:rPr lang="fa-IR" sz="2600" b="1" dirty="0" smtClean="0">
                <a:cs typeface="B Zar" pitchFamily="2" charset="-78"/>
              </a:rPr>
              <a:t> بين اسمير و كشت است. در اسمير مثبت ها، حساسيت و ويژگي </a:t>
            </a:r>
            <a:r>
              <a:rPr lang="en-US" sz="2600" b="1" dirty="0" smtClean="0">
                <a:cs typeface="B Zar" pitchFamily="2" charset="-78"/>
              </a:rPr>
              <a:t>DNA probe</a:t>
            </a:r>
            <a:r>
              <a:rPr lang="fa-IR" sz="2600" b="1" dirty="0" smtClean="0">
                <a:cs typeface="B Zar" pitchFamily="2" charset="-78"/>
              </a:rPr>
              <a:t> 95% </a:t>
            </a:r>
            <a:r>
              <a:rPr lang="en-US" sz="2600" b="1" dirty="0" smtClean="0">
                <a:cs typeface="B Zar" pitchFamily="2" charset="-78"/>
              </a:rPr>
              <a:t>&gt;</a:t>
            </a:r>
            <a:endParaRPr lang="fa-IR" sz="2600" b="1" dirty="0" smtClean="0">
              <a:cs typeface="B Zar" pitchFamily="2" charset="-78"/>
            </a:endParaRPr>
          </a:p>
          <a:p>
            <a:pPr algn="r" rtl="1" eaLnBrk="1" hangingPunct="1">
              <a:defRPr/>
            </a:pPr>
            <a:r>
              <a:rPr lang="fa-IR" sz="2600" b="1" dirty="0" smtClean="0">
                <a:cs typeface="B Zar" pitchFamily="2" charset="-78"/>
              </a:rPr>
              <a:t>در اسمير منفي ها، حساسيت 77-40% و ويژگي 95% </a:t>
            </a:r>
            <a:r>
              <a:rPr lang="en-US" sz="2600" b="1" dirty="0" smtClean="0">
                <a:cs typeface="B Zar" pitchFamily="2" charset="-78"/>
              </a:rPr>
              <a:t>&gt;</a:t>
            </a:r>
            <a:endParaRPr lang="fa-IR" sz="2600" b="1" dirty="0" smtClean="0">
              <a:cs typeface="B Zar" pitchFamily="2" charset="-78"/>
            </a:endParaRPr>
          </a:p>
          <a:p>
            <a:pPr algn="r" rtl="1" eaLnBrk="1" hangingPunct="1">
              <a:defRPr/>
            </a:pPr>
            <a:r>
              <a:rPr lang="fa-IR" sz="2600" b="1" dirty="0" smtClean="0">
                <a:cs typeface="B Zar" pitchFamily="2" charset="-78"/>
              </a:rPr>
              <a:t>در اسمير مثبت ها، </a:t>
            </a:r>
            <a:r>
              <a:rPr lang="en-US" sz="2600" b="1" dirty="0" smtClean="0">
                <a:cs typeface="B Zar" pitchFamily="2" charset="-78"/>
              </a:rPr>
              <a:t>DNA</a:t>
            </a:r>
            <a:r>
              <a:rPr lang="fa-IR" sz="2600" b="1" dirty="0" smtClean="0">
                <a:cs typeface="B Zar" pitchFamily="2" charset="-78"/>
              </a:rPr>
              <a:t> مثبت و تشخيص </a:t>
            </a:r>
            <a:r>
              <a:rPr lang="en-US" sz="2600" b="1" dirty="0" smtClean="0">
                <a:cs typeface="B Zar" pitchFamily="2" charset="-78"/>
              </a:rPr>
              <a:t>TB</a:t>
            </a:r>
            <a:r>
              <a:rPr lang="fa-IR" sz="2600" b="1" dirty="0" smtClean="0">
                <a:cs typeface="B Zar" pitchFamily="2" charset="-78"/>
              </a:rPr>
              <a:t> اكتيو را تأييد مي كند </a:t>
            </a:r>
          </a:p>
          <a:p>
            <a:pPr algn="r" rtl="1" eaLnBrk="1" hangingPunct="1">
              <a:defRPr/>
            </a:pPr>
            <a:r>
              <a:rPr lang="fa-IR" sz="2600" b="1" dirty="0" smtClean="0">
                <a:cs typeface="B Zar" pitchFamily="2" charset="-78"/>
              </a:rPr>
              <a:t>در اسمير منفي ها، </a:t>
            </a:r>
            <a:r>
              <a:rPr lang="en-US" sz="2600" b="1" dirty="0" smtClean="0">
                <a:cs typeface="B Zar" pitchFamily="2" charset="-78"/>
              </a:rPr>
              <a:t>DNA</a:t>
            </a:r>
            <a:r>
              <a:rPr lang="fa-IR" sz="2600" b="1" dirty="0" smtClean="0">
                <a:cs typeface="B Zar" pitchFamily="2" charset="-78"/>
              </a:rPr>
              <a:t> مثبت، درمان شروع شود و مجدد اسمير تكرار شود</a:t>
            </a:r>
          </a:p>
          <a:p>
            <a:pPr algn="r" rtl="1" eaLnBrk="1" hangingPunct="1">
              <a:defRPr/>
            </a:pPr>
            <a:r>
              <a:rPr lang="fa-IR" sz="2600" b="1" dirty="0" smtClean="0">
                <a:cs typeface="B Zar" pitchFamily="2" charset="-78"/>
              </a:rPr>
              <a:t>بهترين و راحت ترين و كمك كننده ترين روش، رنگ آميزي زيل نلسون </a:t>
            </a:r>
          </a:p>
          <a:p>
            <a:pPr algn="r" rtl="1" eaLnBrk="1" hangingPunct="1">
              <a:defRPr/>
            </a:pPr>
            <a:r>
              <a:rPr lang="fa-IR" sz="2600" b="1" dirty="0" smtClean="0">
                <a:cs typeface="B Zar" pitchFamily="2" charset="-78"/>
              </a:rPr>
              <a:t>اسمير خلط با زيل نلسون يا اورامين رودامين و فلورسنت </a:t>
            </a:r>
          </a:p>
          <a:p>
            <a:pPr algn="r" rtl="1" eaLnBrk="1" hangingPunct="1">
              <a:defRPr/>
            </a:pPr>
            <a:r>
              <a:rPr lang="fa-IR" sz="2600" b="1" dirty="0" smtClean="0">
                <a:cs typeface="B Zar" pitchFamily="2" charset="-78"/>
              </a:rPr>
              <a:t>شيره معده در صورت نداشتن خلط </a:t>
            </a:r>
            <a:r>
              <a:rPr lang="ar-SA" sz="2600" b="1" dirty="0" smtClean="0">
                <a:latin typeface="Arial"/>
                <a:cs typeface="B Zar" pitchFamily="2" charset="-78"/>
              </a:rPr>
              <a:t>–</a:t>
            </a:r>
            <a:r>
              <a:rPr lang="fa-IR" sz="2600" b="1" dirty="0" smtClean="0">
                <a:cs typeface="B Zar" pitchFamily="2" charset="-78"/>
              </a:rPr>
              <a:t> </a:t>
            </a:r>
            <a:r>
              <a:rPr lang="en-US" sz="2600" b="1" dirty="0" smtClean="0">
                <a:cs typeface="B Zar" pitchFamily="2" charset="-78"/>
              </a:rPr>
              <a:t>BAL</a:t>
            </a:r>
            <a:r>
              <a:rPr lang="fa-IR" sz="2600" b="1" dirty="0" smtClean="0">
                <a:cs typeface="B Zar" pitchFamily="2" charset="-78"/>
              </a:rPr>
              <a:t> و برونكوسكوپي از ترشحات ريوي </a:t>
            </a:r>
            <a:endParaRPr lang="en-US" sz="2600" b="1" dirty="0" smtClean="0">
              <a:cs typeface="B Zar" pitchFamily="2" charset="-78"/>
            </a:endParaRP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577850" y="57150"/>
            <a:ext cx="5854700" cy="708025"/>
          </a:xfrm>
          <a:prstGeom prst="rect">
            <a:avLst/>
          </a:prstGeom>
          <a:noFill/>
          <a:ln w="57150" cmpd="thinThick">
            <a:solidFill>
              <a:srgbClr val="00FF00"/>
            </a:solidFill>
            <a:miter lim="800000"/>
            <a:headEnd/>
            <a:tailEnd/>
          </a:ln>
        </p:spPr>
        <p:txBody>
          <a:bodyPr wrap="none">
            <a:spAutoFit/>
          </a:bodyPr>
          <a:lstStyle/>
          <a:p>
            <a:r>
              <a:rPr lang="ar-SA" sz="2000"/>
              <a:t>روش تشخيص بيماري سل در بيماران با علائم مشكوك به سل ريوي </a:t>
            </a:r>
          </a:p>
          <a:p>
            <a:pPr rtl="1"/>
            <a:r>
              <a:rPr lang="ar-SA" sz="2000"/>
              <a:t>در برنامه كشوري مبارزه با سل </a:t>
            </a:r>
            <a:endParaRPr lang="en-US" sz="2000"/>
          </a:p>
        </p:txBody>
      </p:sp>
      <p:sp>
        <p:nvSpPr>
          <p:cNvPr id="2051" name="AutoShape 3"/>
          <p:cNvSpPr>
            <a:spLocks noChangeArrowheads="1"/>
          </p:cNvSpPr>
          <p:nvPr/>
        </p:nvSpPr>
        <p:spPr bwMode="auto">
          <a:xfrm>
            <a:off x="2840038" y="636588"/>
            <a:ext cx="3421062" cy="922337"/>
          </a:xfrm>
          <a:prstGeom prst="roundRect">
            <a:avLst>
              <a:gd name="adj" fmla="val 16667"/>
            </a:avLst>
          </a:prstGeom>
          <a:noFill/>
          <a:ln w="9525">
            <a:solidFill>
              <a:srgbClr val="00FF00"/>
            </a:solidFill>
            <a:round/>
            <a:headEnd/>
            <a:tailEnd/>
          </a:ln>
        </p:spPr>
        <p:txBody>
          <a:bodyPr lIns="90000" tIns="46800" rIns="90000" bIns="46800" anchor="ctr">
            <a:spAutoFit/>
          </a:bodyPr>
          <a:lstStyle/>
          <a:p>
            <a:r>
              <a:rPr lang="ar-SA" sz="1600"/>
              <a:t>مورد مشكوك به سل ريوي :</a:t>
            </a:r>
          </a:p>
          <a:p>
            <a:r>
              <a:rPr lang="ar-SA" sz="1600"/>
              <a:t>(سرفه مداوم بيش از سه هفته )</a:t>
            </a:r>
          </a:p>
          <a:p>
            <a:r>
              <a:rPr lang="ar-SA" sz="1600"/>
              <a:t>(خلط خوني )</a:t>
            </a:r>
            <a:endParaRPr lang="en-US" sz="1600"/>
          </a:p>
        </p:txBody>
      </p:sp>
      <p:sp>
        <p:nvSpPr>
          <p:cNvPr id="2052" name="Rectangle 4"/>
          <p:cNvSpPr>
            <a:spLocks noChangeArrowheads="1"/>
          </p:cNvSpPr>
          <p:nvPr/>
        </p:nvSpPr>
        <p:spPr bwMode="auto">
          <a:xfrm>
            <a:off x="6438900" y="2184400"/>
            <a:ext cx="1597025" cy="371475"/>
          </a:xfrm>
          <a:prstGeom prst="rect">
            <a:avLst/>
          </a:prstGeom>
          <a:noFill/>
          <a:ln w="9525">
            <a:solidFill>
              <a:srgbClr val="00FF00"/>
            </a:solidFill>
            <a:miter lim="800000"/>
            <a:headEnd/>
            <a:tailEnd/>
          </a:ln>
        </p:spPr>
        <p:txBody>
          <a:bodyPr wrap="none" lIns="90000" tIns="46800" rIns="90000" bIns="46800" anchor="ctr">
            <a:spAutoFit/>
          </a:bodyPr>
          <a:lstStyle/>
          <a:p>
            <a:r>
              <a:rPr lang="ar-SA"/>
              <a:t>هر سه نمونه منفي </a:t>
            </a:r>
            <a:endParaRPr lang="en-US"/>
          </a:p>
        </p:txBody>
      </p:sp>
      <p:sp>
        <p:nvSpPr>
          <p:cNvPr id="2053" name="Rectangle 5"/>
          <p:cNvSpPr>
            <a:spLocks noChangeArrowheads="1"/>
          </p:cNvSpPr>
          <p:nvPr/>
        </p:nvSpPr>
        <p:spPr bwMode="auto">
          <a:xfrm>
            <a:off x="3395663" y="2187575"/>
            <a:ext cx="2362200" cy="371475"/>
          </a:xfrm>
          <a:prstGeom prst="rect">
            <a:avLst/>
          </a:prstGeom>
          <a:noFill/>
          <a:ln w="9525">
            <a:solidFill>
              <a:srgbClr val="00FF00"/>
            </a:solidFill>
            <a:miter lim="800000"/>
            <a:headEnd/>
            <a:tailEnd/>
          </a:ln>
        </p:spPr>
        <p:txBody>
          <a:bodyPr lIns="90000" tIns="46800" rIns="90000" bIns="46800" anchor="ctr">
            <a:spAutoFit/>
          </a:bodyPr>
          <a:lstStyle/>
          <a:p>
            <a:r>
              <a:rPr lang="ar-SA"/>
              <a:t>تنها يك نمونه مثبت </a:t>
            </a:r>
            <a:endParaRPr lang="en-US"/>
          </a:p>
        </p:txBody>
      </p:sp>
      <p:sp>
        <p:nvSpPr>
          <p:cNvPr id="2054" name="Rectangle 6"/>
          <p:cNvSpPr>
            <a:spLocks noChangeArrowheads="1"/>
          </p:cNvSpPr>
          <p:nvPr/>
        </p:nvSpPr>
        <p:spPr bwMode="auto">
          <a:xfrm>
            <a:off x="0" y="2184400"/>
            <a:ext cx="2640013" cy="371475"/>
          </a:xfrm>
          <a:prstGeom prst="rect">
            <a:avLst/>
          </a:prstGeom>
          <a:noFill/>
          <a:ln w="9525">
            <a:solidFill>
              <a:srgbClr val="00FF00"/>
            </a:solidFill>
            <a:miter lim="800000"/>
            <a:headEnd/>
            <a:tailEnd/>
          </a:ln>
        </p:spPr>
        <p:txBody>
          <a:bodyPr lIns="90000" tIns="46800" rIns="90000" bIns="46800" anchor="ctr">
            <a:spAutoFit/>
          </a:bodyPr>
          <a:lstStyle/>
          <a:p>
            <a:r>
              <a:rPr lang="ar-SA"/>
              <a:t>حد اقل دو نمونه مثبت </a:t>
            </a:r>
            <a:endParaRPr lang="en-US"/>
          </a:p>
        </p:txBody>
      </p:sp>
      <p:sp>
        <p:nvSpPr>
          <p:cNvPr id="2055" name="Rectangle 7"/>
          <p:cNvSpPr>
            <a:spLocks noChangeArrowheads="1"/>
          </p:cNvSpPr>
          <p:nvPr/>
        </p:nvSpPr>
        <p:spPr bwMode="auto">
          <a:xfrm>
            <a:off x="6096000" y="2671763"/>
            <a:ext cx="2166938" cy="585787"/>
          </a:xfrm>
          <a:prstGeom prst="rect">
            <a:avLst/>
          </a:prstGeom>
          <a:noFill/>
          <a:ln w="9525">
            <a:solidFill>
              <a:srgbClr val="00FF00"/>
            </a:solidFill>
            <a:miter lim="800000"/>
            <a:headEnd/>
            <a:tailEnd/>
          </a:ln>
        </p:spPr>
        <p:txBody>
          <a:bodyPr wrap="none" lIns="90000" tIns="46800" rIns="90000" bIns="46800" anchor="ctr">
            <a:spAutoFit/>
          </a:bodyPr>
          <a:lstStyle/>
          <a:p>
            <a:pPr rtl="1"/>
            <a:r>
              <a:rPr lang="ar-SA" sz="1600"/>
              <a:t>درمان با يك آنتي بيوتيك </a:t>
            </a:r>
          </a:p>
          <a:p>
            <a:pPr rtl="1"/>
            <a:r>
              <a:rPr lang="ar-SA" sz="1600"/>
              <a:t>وسيع الطيف به مدت 10 روز</a:t>
            </a:r>
            <a:endParaRPr lang="en-US" sz="1600"/>
          </a:p>
        </p:txBody>
      </p:sp>
      <p:sp>
        <p:nvSpPr>
          <p:cNvPr id="2056" name="AutoShape 8"/>
          <p:cNvSpPr>
            <a:spLocks noChangeArrowheads="1"/>
          </p:cNvSpPr>
          <p:nvPr/>
        </p:nvSpPr>
        <p:spPr bwMode="auto">
          <a:xfrm>
            <a:off x="7810500" y="3354388"/>
            <a:ext cx="1231900" cy="411162"/>
          </a:xfrm>
          <a:prstGeom prst="roundRect">
            <a:avLst>
              <a:gd name="adj" fmla="val 16667"/>
            </a:avLst>
          </a:prstGeom>
          <a:noFill/>
          <a:ln w="9525">
            <a:solidFill>
              <a:srgbClr val="00FF00"/>
            </a:solidFill>
            <a:round/>
            <a:headEnd/>
            <a:tailEnd/>
          </a:ln>
        </p:spPr>
        <p:txBody>
          <a:bodyPr lIns="90000" tIns="46800" rIns="90000" bIns="46800" anchor="ctr">
            <a:spAutoFit/>
          </a:bodyPr>
          <a:lstStyle/>
          <a:p>
            <a:r>
              <a:rPr lang="ar-SA"/>
              <a:t>بهبودي</a:t>
            </a:r>
            <a:endParaRPr lang="en-US"/>
          </a:p>
        </p:txBody>
      </p:sp>
      <p:sp>
        <p:nvSpPr>
          <p:cNvPr id="2057" name="AutoShape 9"/>
          <p:cNvSpPr>
            <a:spLocks noChangeArrowheads="1"/>
          </p:cNvSpPr>
          <p:nvPr/>
        </p:nvSpPr>
        <p:spPr bwMode="auto">
          <a:xfrm>
            <a:off x="5961063" y="3355975"/>
            <a:ext cx="1149350" cy="411163"/>
          </a:xfrm>
          <a:prstGeom prst="roundRect">
            <a:avLst>
              <a:gd name="adj" fmla="val 16667"/>
            </a:avLst>
          </a:prstGeom>
          <a:noFill/>
          <a:ln w="9525">
            <a:solidFill>
              <a:srgbClr val="00FF00"/>
            </a:solidFill>
            <a:round/>
            <a:headEnd/>
            <a:tailEnd/>
          </a:ln>
        </p:spPr>
        <p:txBody>
          <a:bodyPr wrap="none" lIns="90000" tIns="46800" rIns="90000" bIns="46800" anchor="ctr">
            <a:spAutoFit/>
          </a:bodyPr>
          <a:lstStyle/>
          <a:p>
            <a:r>
              <a:rPr lang="ar-SA"/>
              <a:t>عدم بهبودي </a:t>
            </a:r>
            <a:endParaRPr lang="en-US"/>
          </a:p>
        </p:txBody>
      </p:sp>
      <p:sp>
        <p:nvSpPr>
          <p:cNvPr id="2058" name="Rectangle 10"/>
          <p:cNvSpPr>
            <a:spLocks noChangeArrowheads="1"/>
          </p:cNvSpPr>
          <p:nvPr/>
        </p:nvSpPr>
        <p:spPr bwMode="auto">
          <a:xfrm>
            <a:off x="2068513" y="3233738"/>
            <a:ext cx="2312987" cy="649287"/>
          </a:xfrm>
          <a:prstGeom prst="rect">
            <a:avLst/>
          </a:prstGeom>
          <a:noFill/>
          <a:ln w="9525">
            <a:solidFill>
              <a:srgbClr val="00FF00"/>
            </a:solidFill>
            <a:miter lim="800000"/>
            <a:headEnd/>
            <a:tailEnd/>
          </a:ln>
        </p:spPr>
        <p:txBody>
          <a:bodyPr wrap="none" lIns="90000" tIns="46800" rIns="90000" bIns="46800" anchor="ctr">
            <a:spAutoFit/>
          </a:bodyPr>
          <a:lstStyle/>
          <a:p>
            <a:r>
              <a:rPr lang="ar-SA"/>
              <a:t>انجام مجدد آزمايش سه نمونه</a:t>
            </a:r>
          </a:p>
          <a:p>
            <a:r>
              <a:rPr lang="ar-SA"/>
              <a:t>خلط پس از 2 هفته </a:t>
            </a:r>
            <a:endParaRPr lang="en-US"/>
          </a:p>
        </p:txBody>
      </p:sp>
      <p:sp>
        <p:nvSpPr>
          <p:cNvPr id="2059" name="Rectangle 11"/>
          <p:cNvSpPr>
            <a:spLocks noChangeArrowheads="1"/>
          </p:cNvSpPr>
          <p:nvPr/>
        </p:nvSpPr>
        <p:spPr bwMode="auto">
          <a:xfrm>
            <a:off x="2938463" y="1670050"/>
            <a:ext cx="2273300" cy="309563"/>
          </a:xfrm>
          <a:prstGeom prst="rect">
            <a:avLst/>
          </a:prstGeom>
          <a:noFill/>
          <a:ln w="9525">
            <a:solidFill>
              <a:srgbClr val="00FF00"/>
            </a:solidFill>
            <a:miter lim="800000"/>
            <a:headEnd/>
            <a:tailEnd/>
          </a:ln>
        </p:spPr>
        <p:txBody>
          <a:bodyPr wrap="none" lIns="90000" tIns="46800" rIns="90000" bIns="46800" anchor="ctr">
            <a:spAutoFit/>
          </a:bodyPr>
          <a:lstStyle/>
          <a:p>
            <a:pPr rtl="1"/>
            <a:r>
              <a:rPr lang="ar-SA" sz="1400"/>
              <a:t>آزمايش سه نمونه خلط از نظر </a:t>
            </a:r>
            <a:r>
              <a:rPr lang="en-US" sz="1400"/>
              <a:t>AFB</a:t>
            </a:r>
            <a:endParaRPr lang="en-US"/>
          </a:p>
        </p:txBody>
      </p:sp>
      <p:sp>
        <p:nvSpPr>
          <p:cNvPr id="2060" name="AutoShape 12"/>
          <p:cNvSpPr>
            <a:spLocks noChangeArrowheads="1"/>
          </p:cNvSpPr>
          <p:nvPr/>
        </p:nvSpPr>
        <p:spPr bwMode="auto">
          <a:xfrm>
            <a:off x="3517900" y="2633663"/>
            <a:ext cx="1501775" cy="411162"/>
          </a:xfrm>
          <a:prstGeom prst="roundRect">
            <a:avLst>
              <a:gd name="adj" fmla="val 16667"/>
            </a:avLst>
          </a:prstGeom>
          <a:noFill/>
          <a:ln w="9525">
            <a:solidFill>
              <a:srgbClr val="00FF00"/>
            </a:solidFill>
            <a:round/>
            <a:headEnd/>
            <a:tailEnd/>
          </a:ln>
        </p:spPr>
        <p:txBody>
          <a:bodyPr wrap="none" lIns="90000" tIns="46800" rIns="90000" bIns="46800" anchor="ctr">
            <a:spAutoFit/>
          </a:bodyPr>
          <a:lstStyle/>
          <a:p>
            <a:r>
              <a:rPr lang="ar-SA"/>
              <a:t>راديو گرافي ريه </a:t>
            </a:r>
            <a:endParaRPr lang="en-US"/>
          </a:p>
        </p:txBody>
      </p:sp>
      <p:sp>
        <p:nvSpPr>
          <p:cNvPr id="2061" name="Rectangle 13"/>
          <p:cNvSpPr>
            <a:spLocks noChangeArrowheads="1"/>
          </p:cNvSpPr>
          <p:nvPr/>
        </p:nvSpPr>
        <p:spPr bwMode="auto">
          <a:xfrm>
            <a:off x="4502150" y="4127500"/>
            <a:ext cx="1751013" cy="371475"/>
          </a:xfrm>
          <a:prstGeom prst="rect">
            <a:avLst/>
          </a:prstGeom>
          <a:noFill/>
          <a:ln w="9525">
            <a:solidFill>
              <a:srgbClr val="00FF00"/>
            </a:solidFill>
            <a:miter lim="800000"/>
            <a:headEnd/>
            <a:tailEnd/>
          </a:ln>
        </p:spPr>
        <p:txBody>
          <a:bodyPr wrap="none" lIns="90000" tIns="46800" rIns="90000" bIns="46800" anchor="ctr">
            <a:spAutoFit/>
          </a:bodyPr>
          <a:lstStyle/>
          <a:p>
            <a:r>
              <a:rPr lang="ar-SA"/>
              <a:t>سه نمونه مجدد منفي </a:t>
            </a:r>
            <a:endParaRPr lang="en-US"/>
          </a:p>
        </p:txBody>
      </p:sp>
      <p:sp>
        <p:nvSpPr>
          <p:cNvPr id="2062" name="Rectangle 14"/>
          <p:cNvSpPr>
            <a:spLocks noChangeArrowheads="1"/>
          </p:cNvSpPr>
          <p:nvPr/>
        </p:nvSpPr>
        <p:spPr bwMode="auto">
          <a:xfrm>
            <a:off x="1320800" y="4127500"/>
            <a:ext cx="2946400" cy="371475"/>
          </a:xfrm>
          <a:prstGeom prst="rect">
            <a:avLst/>
          </a:prstGeom>
          <a:noFill/>
          <a:ln w="9525">
            <a:solidFill>
              <a:srgbClr val="00FF00"/>
            </a:solidFill>
            <a:miter lim="800000"/>
            <a:headEnd/>
            <a:tailEnd/>
          </a:ln>
        </p:spPr>
        <p:txBody>
          <a:bodyPr lIns="90000" tIns="46800" rIns="90000" bIns="46800" anchor="ctr">
            <a:spAutoFit/>
          </a:bodyPr>
          <a:lstStyle/>
          <a:p>
            <a:r>
              <a:rPr lang="ar-SA"/>
              <a:t>حد اقل يك  نمونه مثبت </a:t>
            </a:r>
            <a:endParaRPr lang="en-US"/>
          </a:p>
        </p:txBody>
      </p:sp>
      <p:sp>
        <p:nvSpPr>
          <p:cNvPr id="2063" name="AutoShape 15"/>
          <p:cNvSpPr>
            <a:spLocks noChangeArrowheads="1"/>
          </p:cNvSpPr>
          <p:nvPr/>
        </p:nvSpPr>
        <p:spPr bwMode="auto">
          <a:xfrm>
            <a:off x="2846388" y="4594225"/>
            <a:ext cx="2528887" cy="717550"/>
          </a:xfrm>
          <a:prstGeom prst="roundRect">
            <a:avLst>
              <a:gd name="adj" fmla="val 16667"/>
            </a:avLst>
          </a:prstGeom>
          <a:noFill/>
          <a:ln w="9525">
            <a:solidFill>
              <a:srgbClr val="00FF00"/>
            </a:solidFill>
            <a:round/>
            <a:headEnd/>
            <a:tailEnd/>
          </a:ln>
        </p:spPr>
        <p:txBody>
          <a:bodyPr wrap="none" lIns="90000" tIns="46800" rIns="90000" bIns="46800" anchor="ctr">
            <a:spAutoFit/>
          </a:bodyPr>
          <a:lstStyle/>
          <a:p>
            <a:pPr rtl="1"/>
            <a:r>
              <a:rPr lang="ar-SA"/>
              <a:t>راديو گرافي ريه  </a:t>
            </a:r>
          </a:p>
          <a:p>
            <a:pPr rtl="1"/>
            <a:r>
              <a:rPr lang="ar-SA"/>
              <a:t> معاينات باليني و تصميم پزشك</a:t>
            </a:r>
            <a:endParaRPr lang="en-US"/>
          </a:p>
        </p:txBody>
      </p:sp>
      <p:sp>
        <p:nvSpPr>
          <p:cNvPr id="2064" name="AutoShape 16"/>
          <p:cNvSpPr>
            <a:spLocks noChangeArrowheads="1"/>
          </p:cNvSpPr>
          <p:nvPr/>
        </p:nvSpPr>
        <p:spPr bwMode="auto">
          <a:xfrm>
            <a:off x="6807200" y="5527675"/>
            <a:ext cx="1387475" cy="411163"/>
          </a:xfrm>
          <a:prstGeom prst="roundRect">
            <a:avLst>
              <a:gd name="adj" fmla="val 16667"/>
            </a:avLst>
          </a:prstGeom>
          <a:noFill/>
          <a:ln w="9525">
            <a:solidFill>
              <a:srgbClr val="00FF00"/>
            </a:solidFill>
            <a:round/>
            <a:headEnd/>
            <a:tailEnd/>
          </a:ln>
        </p:spPr>
        <p:txBody>
          <a:bodyPr wrap="none" lIns="90000" tIns="46800" rIns="90000" bIns="46800" anchor="ctr">
            <a:spAutoFit/>
          </a:bodyPr>
          <a:lstStyle/>
          <a:p>
            <a:r>
              <a:rPr lang="ar-SA"/>
              <a:t>ساير تشخيصها </a:t>
            </a:r>
            <a:endParaRPr lang="en-US"/>
          </a:p>
        </p:txBody>
      </p:sp>
      <p:sp>
        <p:nvSpPr>
          <p:cNvPr id="2065" name="AutoShape 17"/>
          <p:cNvSpPr>
            <a:spLocks noChangeArrowheads="1"/>
          </p:cNvSpPr>
          <p:nvPr/>
        </p:nvSpPr>
        <p:spPr bwMode="auto">
          <a:xfrm>
            <a:off x="3340100" y="5527675"/>
            <a:ext cx="1774825" cy="411163"/>
          </a:xfrm>
          <a:prstGeom prst="roundRect">
            <a:avLst>
              <a:gd name="adj" fmla="val 16667"/>
            </a:avLst>
          </a:prstGeom>
          <a:noFill/>
          <a:ln w="9525">
            <a:solidFill>
              <a:srgbClr val="00FF00"/>
            </a:solidFill>
            <a:round/>
            <a:headEnd/>
            <a:tailEnd/>
          </a:ln>
        </p:spPr>
        <p:txBody>
          <a:bodyPr wrap="none" lIns="90000" tIns="46800" rIns="90000" bIns="46800" anchor="ctr">
            <a:spAutoFit/>
          </a:bodyPr>
          <a:lstStyle/>
          <a:p>
            <a:r>
              <a:rPr lang="ar-SA"/>
              <a:t>سل ريوي خلط منفي </a:t>
            </a:r>
            <a:endParaRPr lang="en-US"/>
          </a:p>
        </p:txBody>
      </p:sp>
      <p:sp>
        <p:nvSpPr>
          <p:cNvPr id="2066" name="AutoShape 18"/>
          <p:cNvSpPr>
            <a:spLocks noChangeArrowheads="1"/>
          </p:cNvSpPr>
          <p:nvPr/>
        </p:nvSpPr>
        <p:spPr bwMode="auto">
          <a:xfrm>
            <a:off x="101600" y="5527675"/>
            <a:ext cx="1800225" cy="411163"/>
          </a:xfrm>
          <a:prstGeom prst="roundRect">
            <a:avLst>
              <a:gd name="adj" fmla="val 16667"/>
            </a:avLst>
          </a:prstGeom>
          <a:noFill/>
          <a:ln w="9525">
            <a:solidFill>
              <a:srgbClr val="00FF00"/>
            </a:solidFill>
            <a:round/>
            <a:headEnd/>
            <a:tailEnd/>
          </a:ln>
        </p:spPr>
        <p:txBody>
          <a:bodyPr wrap="none" lIns="90000" tIns="46800" rIns="90000" bIns="46800" anchor="ctr">
            <a:spAutoFit/>
          </a:bodyPr>
          <a:lstStyle/>
          <a:p>
            <a:r>
              <a:rPr lang="ar-SA"/>
              <a:t>سل ريوي خلط مثبت </a:t>
            </a:r>
            <a:endParaRPr lang="en-US"/>
          </a:p>
        </p:txBody>
      </p:sp>
      <p:sp>
        <p:nvSpPr>
          <p:cNvPr id="2067" name="AutoShape 19"/>
          <p:cNvSpPr>
            <a:spLocks noChangeArrowheads="1"/>
          </p:cNvSpPr>
          <p:nvPr/>
        </p:nvSpPr>
        <p:spPr bwMode="auto">
          <a:xfrm>
            <a:off x="2255838" y="6215063"/>
            <a:ext cx="3316287" cy="493712"/>
          </a:xfrm>
          <a:prstGeom prst="bevel">
            <a:avLst>
              <a:gd name="adj" fmla="val 12500"/>
            </a:avLst>
          </a:prstGeom>
          <a:noFill/>
          <a:ln w="9525">
            <a:solidFill>
              <a:srgbClr val="00FF00"/>
            </a:solidFill>
            <a:miter lim="800000"/>
            <a:headEnd/>
            <a:tailEnd/>
          </a:ln>
        </p:spPr>
        <p:txBody>
          <a:bodyPr wrap="none" lIns="90000" tIns="46800" rIns="90000" bIns="46800" anchor="ctr">
            <a:spAutoFit/>
          </a:bodyPr>
          <a:lstStyle/>
          <a:p>
            <a:r>
              <a:rPr lang="ar-SA"/>
              <a:t>درمان استاندارد سل به روش كوتاه مدت </a:t>
            </a:r>
            <a:endParaRPr lang="en-US"/>
          </a:p>
        </p:txBody>
      </p:sp>
      <p:cxnSp>
        <p:nvCxnSpPr>
          <p:cNvPr id="298004" name="AutoShape 20"/>
          <p:cNvCxnSpPr>
            <a:cxnSpLocks noChangeShapeType="1"/>
            <a:stCxn id="2051" idx="2"/>
            <a:endCxn id="2059" idx="0"/>
          </p:cNvCxnSpPr>
          <p:nvPr/>
        </p:nvCxnSpPr>
        <p:spPr bwMode="auto">
          <a:xfrm flipH="1">
            <a:off x="4075113" y="1558925"/>
            <a:ext cx="476250" cy="111125"/>
          </a:xfrm>
          <a:prstGeom prst="straightConnector1">
            <a:avLst/>
          </a:prstGeom>
          <a:noFill/>
          <a:ln w="9525">
            <a:solidFill>
              <a:srgbClr val="00FF00"/>
            </a:solidFill>
            <a:round/>
            <a:headEnd/>
            <a:tailEnd/>
          </a:ln>
        </p:spPr>
      </p:cxnSp>
      <p:cxnSp>
        <p:nvCxnSpPr>
          <p:cNvPr id="298005" name="AutoShape 21"/>
          <p:cNvCxnSpPr>
            <a:cxnSpLocks noChangeShapeType="1"/>
            <a:stCxn id="2059" idx="2"/>
            <a:endCxn id="2053" idx="0"/>
          </p:cNvCxnSpPr>
          <p:nvPr/>
        </p:nvCxnSpPr>
        <p:spPr bwMode="auto">
          <a:xfrm>
            <a:off x="4075113" y="1979613"/>
            <a:ext cx="501650" cy="207962"/>
          </a:xfrm>
          <a:prstGeom prst="straightConnector1">
            <a:avLst/>
          </a:prstGeom>
          <a:noFill/>
          <a:ln w="9525">
            <a:solidFill>
              <a:srgbClr val="00FF00"/>
            </a:solidFill>
            <a:round/>
            <a:headEnd/>
            <a:tailEnd/>
          </a:ln>
        </p:spPr>
      </p:cxnSp>
      <p:cxnSp>
        <p:nvCxnSpPr>
          <p:cNvPr id="298006" name="AutoShape 22"/>
          <p:cNvCxnSpPr>
            <a:cxnSpLocks noChangeShapeType="1"/>
            <a:stCxn id="2053" idx="2"/>
            <a:endCxn id="2060" idx="0"/>
          </p:cNvCxnSpPr>
          <p:nvPr/>
        </p:nvCxnSpPr>
        <p:spPr bwMode="auto">
          <a:xfrm flipH="1">
            <a:off x="4268788" y="2559050"/>
            <a:ext cx="307975" cy="74613"/>
          </a:xfrm>
          <a:prstGeom prst="straightConnector1">
            <a:avLst/>
          </a:prstGeom>
          <a:noFill/>
          <a:ln w="9525">
            <a:solidFill>
              <a:srgbClr val="00FF00"/>
            </a:solidFill>
            <a:round/>
            <a:headEnd/>
            <a:tailEnd/>
          </a:ln>
        </p:spPr>
      </p:cxnSp>
      <p:cxnSp>
        <p:nvCxnSpPr>
          <p:cNvPr id="298007" name="AutoShape 23"/>
          <p:cNvCxnSpPr>
            <a:cxnSpLocks noChangeShapeType="1"/>
            <a:stCxn id="2052" idx="2"/>
            <a:endCxn id="2055" idx="0"/>
          </p:cNvCxnSpPr>
          <p:nvPr/>
        </p:nvCxnSpPr>
        <p:spPr bwMode="auto">
          <a:xfrm flipH="1">
            <a:off x="7178675" y="2555875"/>
            <a:ext cx="58738" cy="115888"/>
          </a:xfrm>
          <a:prstGeom prst="straightConnector1">
            <a:avLst/>
          </a:prstGeom>
          <a:noFill/>
          <a:ln w="9525">
            <a:solidFill>
              <a:srgbClr val="00FF00"/>
            </a:solidFill>
            <a:round/>
            <a:headEnd/>
            <a:tailEnd/>
          </a:ln>
        </p:spPr>
      </p:cxnSp>
      <p:cxnSp>
        <p:nvCxnSpPr>
          <p:cNvPr id="298008" name="AutoShape 24"/>
          <p:cNvCxnSpPr>
            <a:cxnSpLocks noChangeShapeType="1"/>
          </p:cNvCxnSpPr>
          <p:nvPr/>
        </p:nvCxnSpPr>
        <p:spPr bwMode="auto">
          <a:xfrm rot="5400000">
            <a:off x="488157" y="3991768"/>
            <a:ext cx="2012950" cy="1147763"/>
          </a:xfrm>
          <a:prstGeom prst="bentConnector3">
            <a:avLst>
              <a:gd name="adj1" fmla="val -1125"/>
            </a:avLst>
          </a:prstGeom>
          <a:noFill/>
          <a:ln w="9525">
            <a:solidFill>
              <a:srgbClr val="00FF00"/>
            </a:solidFill>
            <a:miter lim="800000"/>
            <a:headEnd/>
            <a:tailEnd/>
          </a:ln>
        </p:spPr>
      </p:cxnSp>
      <p:cxnSp>
        <p:nvCxnSpPr>
          <p:cNvPr id="298009" name="AutoShape 25"/>
          <p:cNvCxnSpPr>
            <a:cxnSpLocks noChangeShapeType="1"/>
            <a:stCxn id="2063" idx="2"/>
            <a:endCxn id="2065" idx="0"/>
          </p:cNvCxnSpPr>
          <p:nvPr/>
        </p:nvCxnSpPr>
        <p:spPr bwMode="auto">
          <a:xfrm>
            <a:off x="4111625" y="5311775"/>
            <a:ext cx="115888" cy="215900"/>
          </a:xfrm>
          <a:prstGeom prst="straightConnector1">
            <a:avLst/>
          </a:prstGeom>
          <a:noFill/>
          <a:ln w="9525">
            <a:solidFill>
              <a:srgbClr val="00FF00"/>
            </a:solidFill>
            <a:round/>
            <a:headEnd/>
            <a:tailEnd/>
          </a:ln>
        </p:spPr>
      </p:cxnSp>
      <p:cxnSp>
        <p:nvCxnSpPr>
          <p:cNvPr id="298010" name="AutoShape 26"/>
          <p:cNvCxnSpPr>
            <a:cxnSpLocks noChangeShapeType="1"/>
            <a:stCxn id="2065" idx="2"/>
            <a:endCxn id="2067" idx="6"/>
          </p:cNvCxnSpPr>
          <p:nvPr/>
        </p:nvCxnSpPr>
        <p:spPr bwMode="auto">
          <a:xfrm flipH="1">
            <a:off x="3914775" y="5938838"/>
            <a:ext cx="312738" cy="276225"/>
          </a:xfrm>
          <a:prstGeom prst="straightConnector1">
            <a:avLst/>
          </a:prstGeom>
          <a:noFill/>
          <a:ln w="9525">
            <a:solidFill>
              <a:srgbClr val="00FF00"/>
            </a:solidFill>
            <a:round/>
            <a:headEnd/>
            <a:tailEnd/>
          </a:ln>
        </p:spPr>
      </p:cxnSp>
      <p:cxnSp>
        <p:nvCxnSpPr>
          <p:cNvPr id="298011" name="AutoShape 27"/>
          <p:cNvCxnSpPr>
            <a:cxnSpLocks noChangeShapeType="1"/>
            <a:stCxn id="2057" idx="1"/>
            <a:endCxn id="2058" idx="3"/>
          </p:cNvCxnSpPr>
          <p:nvPr/>
        </p:nvCxnSpPr>
        <p:spPr bwMode="auto">
          <a:xfrm flipH="1" flipV="1">
            <a:off x="4381500" y="3559175"/>
            <a:ext cx="1579563" cy="3175"/>
          </a:xfrm>
          <a:prstGeom prst="straightConnector1">
            <a:avLst/>
          </a:prstGeom>
          <a:noFill/>
          <a:ln w="9525">
            <a:solidFill>
              <a:srgbClr val="00FF00"/>
            </a:solidFill>
            <a:round/>
            <a:headEnd/>
            <a:tailEnd/>
          </a:ln>
        </p:spPr>
      </p:cxnSp>
      <p:cxnSp>
        <p:nvCxnSpPr>
          <p:cNvPr id="298012" name="AutoShape 28"/>
          <p:cNvCxnSpPr>
            <a:cxnSpLocks noChangeShapeType="1"/>
          </p:cNvCxnSpPr>
          <p:nvPr/>
        </p:nvCxnSpPr>
        <p:spPr bwMode="auto">
          <a:xfrm>
            <a:off x="668338" y="2514600"/>
            <a:ext cx="17462" cy="3068638"/>
          </a:xfrm>
          <a:prstGeom prst="straightConnector1">
            <a:avLst/>
          </a:prstGeom>
          <a:noFill/>
          <a:ln w="9525">
            <a:solidFill>
              <a:srgbClr val="00FF00"/>
            </a:solidFill>
            <a:round/>
            <a:headEnd/>
            <a:tailEnd/>
          </a:ln>
        </p:spPr>
      </p:cxnSp>
      <p:cxnSp>
        <p:nvCxnSpPr>
          <p:cNvPr id="298013" name="AutoShape 29"/>
          <p:cNvCxnSpPr>
            <a:cxnSpLocks noChangeShapeType="1"/>
            <a:stCxn id="2060" idx="2"/>
            <a:endCxn id="2058" idx="0"/>
          </p:cNvCxnSpPr>
          <p:nvPr/>
        </p:nvCxnSpPr>
        <p:spPr bwMode="auto">
          <a:xfrm rot="5400000">
            <a:off x="3652044" y="2616994"/>
            <a:ext cx="188913" cy="1044575"/>
          </a:xfrm>
          <a:prstGeom prst="bentConnector3">
            <a:avLst>
              <a:gd name="adj1" fmla="val 50000"/>
            </a:avLst>
          </a:prstGeom>
          <a:noFill/>
          <a:ln w="9525">
            <a:solidFill>
              <a:srgbClr val="00FF00"/>
            </a:solidFill>
            <a:miter lim="800000"/>
            <a:headEnd/>
            <a:tailEnd/>
          </a:ln>
        </p:spPr>
      </p:cxnSp>
      <p:cxnSp>
        <p:nvCxnSpPr>
          <p:cNvPr id="298014" name="AutoShape 30"/>
          <p:cNvCxnSpPr>
            <a:cxnSpLocks noChangeShapeType="1"/>
            <a:stCxn id="2058" idx="2"/>
            <a:endCxn id="2062" idx="0"/>
          </p:cNvCxnSpPr>
          <p:nvPr/>
        </p:nvCxnSpPr>
        <p:spPr bwMode="auto">
          <a:xfrm rot="5400000">
            <a:off x="2886869" y="3790156"/>
            <a:ext cx="244475" cy="430213"/>
          </a:xfrm>
          <a:prstGeom prst="bentConnector3">
            <a:avLst>
              <a:gd name="adj1" fmla="val 50000"/>
            </a:avLst>
          </a:prstGeom>
          <a:noFill/>
          <a:ln w="9525">
            <a:solidFill>
              <a:srgbClr val="00FF00"/>
            </a:solidFill>
            <a:miter lim="800000"/>
            <a:headEnd/>
            <a:tailEnd/>
          </a:ln>
        </p:spPr>
      </p:cxnSp>
      <p:cxnSp>
        <p:nvCxnSpPr>
          <p:cNvPr id="298015" name="AutoShape 31"/>
          <p:cNvCxnSpPr>
            <a:cxnSpLocks noChangeShapeType="1"/>
            <a:stCxn id="2058" idx="2"/>
            <a:endCxn id="2061" idx="0"/>
          </p:cNvCxnSpPr>
          <p:nvPr/>
        </p:nvCxnSpPr>
        <p:spPr bwMode="auto">
          <a:xfrm rot="16200000" flipH="1">
            <a:off x="4179094" y="2928144"/>
            <a:ext cx="244475" cy="2154237"/>
          </a:xfrm>
          <a:prstGeom prst="bentConnector3">
            <a:avLst>
              <a:gd name="adj1" fmla="val 50000"/>
            </a:avLst>
          </a:prstGeom>
          <a:noFill/>
          <a:ln w="9525">
            <a:solidFill>
              <a:srgbClr val="00FF00"/>
            </a:solidFill>
            <a:miter lim="800000"/>
            <a:headEnd/>
            <a:tailEnd/>
          </a:ln>
        </p:spPr>
      </p:cxnSp>
      <p:cxnSp>
        <p:nvCxnSpPr>
          <p:cNvPr id="298016" name="AutoShape 32"/>
          <p:cNvCxnSpPr>
            <a:cxnSpLocks noChangeShapeType="1"/>
            <a:stCxn id="2062" idx="1"/>
          </p:cNvCxnSpPr>
          <p:nvPr/>
        </p:nvCxnSpPr>
        <p:spPr bwMode="auto">
          <a:xfrm rot="10800000" flipV="1">
            <a:off x="1104900" y="4313238"/>
            <a:ext cx="215900" cy="1279525"/>
          </a:xfrm>
          <a:prstGeom prst="bentConnector2">
            <a:avLst/>
          </a:prstGeom>
          <a:noFill/>
          <a:ln w="9525">
            <a:solidFill>
              <a:srgbClr val="00FF00"/>
            </a:solidFill>
            <a:miter lim="800000"/>
            <a:headEnd/>
            <a:tailEnd/>
          </a:ln>
        </p:spPr>
      </p:cxnSp>
      <p:cxnSp>
        <p:nvCxnSpPr>
          <p:cNvPr id="298017" name="AutoShape 33"/>
          <p:cNvCxnSpPr>
            <a:cxnSpLocks noChangeShapeType="1"/>
            <a:stCxn id="2061" idx="2"/>
            <a:endCxn id="2063" idx="0"/>
          </p:cNvCxnSpPr>
          <p:nvPr/>
        </p:nvCxnSpPr>
        <p:spPr bwMode="auto">
          <a:xfrm rot="5400000">
            <a:off x="4697413" y="3913187"/>
            <a:ext cx="95250" cy="1266825"/>
          </a:xfrm>
          <a:prstGeom prst="bentConnector3">
            <a:avLst>
              <a:gd name="adj1" fmla="val 50000"/>
            </a:avLst>
          </a:prstGeom>
          <a:noFill/>
          <a:ln w="9525">
            <a:solidFill>
              <a:srgbClr val="00FF00"/>
            </a:solidFill>
            <a:miter lim="800000"/>
            <a:headEnd/>
            <a:tailEnd/>
          </a:ln>
        </p:spPr>
      </p:cxnSp>
      <p:cxnSp>
        <p:nvCxnSpPr>
          <p:cNvPr id="298018" name="AutoShape 34"/>
          <p:cNvCxnSpPr>
            <a:cxnSpLocks noChangeShapeType="1"/>
            <a:stCxn id="2063" idx="3"/>
            <a:endCxn id="2064" idx="0"/>
          </p:cNvCxnSpPr>
          <p:nvPr/>
        </p:nvCxnSpPr>
        <p:spPr bwMode="auto">
          <a:xfrm>
            <a:off x="5375275" y="4953000"/>
            <a:ext cx="2125663" cy="574675"/>
          </a:xfrm>
          <a:prstGeom prst="bentConnector2">
            <a:avLst/>
          </a:prstGeom>
          <a:noFill/>
          <a:ln w="9525">
            <a:solidFill>
              <a:srgbClr val="00FF00"/>
            </a:solidFill>
            <a:miter lim="800000"/>
            <a:headEnd/>
            <a:tailEnd/>
          </a:ln>
        </p:spPr>
      </p:cxnSp>
      <p:cxnSp>
        <p:nvCxnSpPr>
          <p:cNvPr id="298019" name="AutoShape 35"/>
          <p:cNvCxnSpPr>
            <a:cxnSpLocks noChangeShapeType="1"/>
            <a:stCxn id="2059" idx="2"/>
            <a:endCxn id="2052" idx="0"/>
          </p:cNvCxnSpPr>
          <p:nvPr/>
        </p:nvCxnSpPr>
        <p:spPr bwMode="auto">
          <a:xfrm rot="16200000" flipH="1">
            <a:off x="5553869" y="500857"/>
            <a:ext cx="204787" cy="3162300"/>
          </a:xfrm>
          <a:prstGeom prst="bentConnector3">
            <a:avLst>
              <a:gd name="adj1" fmla="val 50000"/>
            </a:avLst>
          </a:prstGeom>
          <a:noFill/>
          <a:ln w="9525">
            <a:solidFill>
              <a:srgbClr val="00FF00"/>
            </a:solidFill>
            <a:miter lim="800000"/>
            <a:headEnd/>
            <a:tailEnd/>
          </a:ln>
        </p:spPr>
      </p:cxnSp>
      <p:cxnSp>
        <p:nvCxnSpPr>
          <p:cNvPr id="298020" name="AutoShape 36"/>
          <p:cNvCxnSpPr>
            <a:cxnSpLocks noChangeShapeType="1"/>
            <a:stCxn id="2053" idx="0"/>
            <a:endCxn id="2054" idx="0"/>
          </p:cNvCxnSpPr>
          <p:nvPr/>
        </p:nvCxnSpPr>
        <p:spPr bwMode="auto">
          <a:xfrm rot="16200000" flipV="1">
            <a:off x="2946400" y="557213"/>
            <a:ext cx="3175" cy="3257550"/>
          </a:xfrm>
          <a:prstGeom prst="bentConnector3">
            <a:avLst>
              <a:gd name="adj1" fmla="val 6497986"/>
            </a:avLst>
          </a:prstGeom>
          <a:noFill/>
          <a:ln w="9525">
            <a:solidFill>
              <a:srgbClr val="00FF00"/>
            </a:solidFill>
            <a:miter lim="800000"/>
            <a:headEnd/>
            <a:tailEnd/>
          </a:ln>
        </p:spPr>
      </p:cxnSp>
      <p:cxnSp>
        <p:nvCxnSpPr>
          <p:cNvPr id="298021" name="AutoShape 37"/>
          <p:cNvCxnSpPr>
            <a:cxnSpLocks noChangeShapeType="1"/>
            <a:stCxn id="2055" idx="2"/>
            <a:endCxn id="2056" idx="0"/>
          </p:cNvCxnSpPr>
          <p:nvPr/>
        </p:nvCxnSpPr>
        <p:spPr bwMode="auto">
          <a:xfrm rot="16200000" flipH="1">
            <a:off x="7754144" y="2682081"/>
            <a:ext cx="96838" cy="1247775"/>
          </a:xfrm>
          <a:prstGeom prst="bentConnector3">
            <a:avLst>
              <a:gd name="adj1" fmla="val 50000"/>
            </a:avLst>
          </a:prstGeom>
          <a:noFill/>
          <a:ln w="9525">
            <a:solidFill>
              <a:srgbClr val="00FF00"/>
            </a:solidFill>
            <a:miter lim="800000"/>
            <a:headEnd/>
            <a:tailEnd/>
          </a:ln>
        </p:spPr>
      </p:cxnSp>
      <p:cxnSp>
        <p:nvCxnSpPr>
          <p:cNvPr id="298022" name="AutoShape 38"/>
          <p:cNvCxnSpPr>
            <a:cxnSpLocks noChangeShapeType="1"/>
            <a:stCxn id="2055" idx="2"/>
            <a:endCxn id="2057" idx="0"/>
          </p:cNvCxnSpPr>
          <p:nvPr/>
        </p:nvCxnSpPr>
        <p:spPr bwMode="auto">
          <a:xfrm rot="5400000">
            <a:off x="6807994" y="2985294"/>
            <a:ext cx="98425" cy="642937"/>
          </a:xfrm>
          <a:prstGeom prst="bentConnector3">
            <a:avLst>
              <a:gd name="adj1" fmla="val 50000"/>
            </a:avLst>
          </a:prstGeom>
          <a:noFill/>
          <a:ln w="9525">
            <a:solidFill>
              <a:srgbClr val="00FF00"/>
            </a:solidFill>
            <a:miter lim="800000"/>
            <a:headEnd/>
            <a:tailEnd/>
          </a:ln>
        </p:spPr>
      </p:cxnSp>
      <p:cxnSp>
        <p:nvCxnSpPr>
          <p:cNvPr id="298023" name="AutoShape 39"/>
          <p:cNvCxnSpPr>
            <a:cxnSpLocks noChangeShapeType="1"/>
            <a:stCxn id="2066" idx="2"/>
            <a:endCxn id="2067" idx="5"/>
          </p:cNvCxnSpPr>
          <p:nvPr/>
        </p:nvCxnSpPr>
        <p:spPr bwMode="auto">
          <a:xfrm rot="16200000" flipH="1">
            <a:off x="1397794" y="5542757"/>
            <a:ext cx="523875" cy="1316037"/>
          </a:xfrm>
          <a:prstGeom prst="bentConnector2">
            <a:avLst/>
          </a:prstGeom>
          <a:noFill/>
          <a:ln w="9525">
            <a:solidFill>
              <a:srgbClr val="00FF00"/>
            </a:solidFill>
            <a:miter lim="800000"/>
            <a:headEnd/>
            <a:tailEnd/>
          </a:ln>
        </p:spPr>
      </p:cxnSp>
    </p:spTree>
  </p:cSld>
  <p:clrMapOvr>
    <a:masterClrMapping/>
  </p:clrMapOvr>
  <p:transition spd="med">
    <p:random/>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charRg st="4294967295" end="4294967295"/>
                                            </p:txEl>
                                          </p:spTgt>
                                        </p:tgtEl>
                                        <p:attrNameLst>
                                          <p:attrName>style.visibility</p:attrName>
                                        </p:attrNameLst>
                                      </p:cBhvr>
                                      <p:to>
                                        <p:strVal val="visible"/>
                                      </p:to>
                                    </p:set>
                                    <p:anim calcmode="lin" valueType="num">
                                      <p:cBhvr>
                                        <p:cTn id="7" dur="500" fill="hold"/>
                                        <p:tgtEl>
                                          <p:spTgt spid="2051">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2051">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9">
                                            <p:txEl>
                                              <p:charRg st="4294967295" end="4294967295"/>
                                            </p:txEl>
                                          </p:spTgt>
                                        </p:tgtEl>
                                        <p:attrNameLst>
                                          <p:attrName>style.visibility</p:attrName>
                                        </p:attrNameLst>
                                      </p:cBhvr>
                                      <p:to>
                                        <p:strVal val="visible"/>
                                      </p:to>
                                    </p:set>
                                    <p:anim calcmode="lin" valueType="num">
                                      <p:cBhvr>
                                        <p:cTn id="13" dur="500" fill="hold"/>
                                        <p:tgtEl>
                                          <p:spTgt spid="2059">
                                            <p:txEl>
                                              <p:charRg st="4294967295" end="4294967295"/>
                                            </p:txEl>
                                          </p:spTgt>
                                        </p:tgtEl>
                                        <p:attrNameLst>
                                          <p:attrName>ppt_w</p:attrName>
                                        </p:attrNameLst>
                                      </p:cBhvr>
                                      <p:tavLst>
                                        <p:tav tm="0">
                                          <p:val>
                                            <p:fltVal val="0"/>
                                          </p:val>
                                        </p:tav>
                                        <p:tav tm="100000">
                                          <p:val>
                                            <p:strVal val="#ppt_w"/>
                                          </p:val>
                                        </p:tav>
                                      </p:tavLst>
                                    </p:anim>
                                    <p:anim calcmode="lin" valueType="num">
                                      <p:cBhvr>
                                        <p:cTn id="14" dur="500" fill="hold"/>
                                        <p:tgtEl>
                                          <p:spTgt spid="2059">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54">
                                            <p:txEl>
                                              <p:charRg st="4294967295" end="4294967295"/>
                                            </p:txEl>
                                          </p:spTgt>
                                        </p:tgtEl>
                                        <p:attrNameLst>
                                          <p:attrName>style.visibility</p:attrName>
                                        </p:attrNameLst>
                                      </p:cBhvr>
                                      <p:to>
                                        <p:strVal val="visible"/>
                                      </p:to>
                                    </p:set>
                                    <p:anim calcmode="lin" valueType="num">
                                      <p:cBhvr>
                                        <p:cTn id="19" dur="500" fill="hold"/>
                                        <p:tgtEl>
                                          <p:spTgt spid="2054">
                                            <p:txEl>
                                              <p:charRg st="4294967295" end="4294967295"/>
                                            </p:txEl>
                                          </p:spTgt>
                                        </p:tgtEl>
                                        <p:attrNameLst>
                                          <p:attrName>ppt_w</p:attrName>
                                        </p:attrNameLst>
                                      </p:cBhvr>
                                      <p:tavLst>
                                        <p:tav tm="0">
                                          <p:val>
                                            <p:fltVal val="0"/>
                                          </p:val>
                                        </p:tav>
                                        <p:tav tm="100000">
                                          <p:val>
                                            <p:strVal val="#ppt_w"/>
                                          </p:val>
                                        </p:tav>
                                      </p:tavLst>
                                    </p:anim>
                                    <p:anim calcmode="lin" valueType="num">
                                      <p:cBhvr>
                                        <p:cTn id="20" dur="500" fill="hold"/>
                                        <p:tgtEl>
                                          <p:spTgt spid="2054">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66">
                                            <p:txEl>
                                              <p:charRg st="4294967295" end="4294967295"/>
                                            </p:txEl>
                                          </p:spTgt>
                                        </p:tgtEl>
                                        <p:attrNameLst>
                                          <p:attrName>style.visibility</p:attrName>
                                        </p:attrNameLst>
                                      </p:cBhvr>
                                      <p:to>
                                        <p:strVal val="visible"/>
                                      </p:to>
                                    </p:set>
                                    <p:anim calcmode="lin" valueType="num">
                                      <p:cBhvr>
                                        <p:cTn id="25" dur="500" fill="hold"/>
                                        <p:tgtEl>
                                          <p:spTgt spid="2066">
                                            <p:txEl>
                                              <p:charRg st="4294967295" end="4294967295"/>
                                            </p:txEl>
                                          </p:spTgt>
                                        </p:tgtEl>
                                        <p:attrNameLst>
                                          <p:attrName>ppt_w</p:attrName>
                                        </p:attrNameLst>
                                      </p:cBhvr>
                                      <p:tavLst>
                                        <p:tav tm="0">
                                          <p:val>
                                            <p:fltVal val="0"/>
                                          </p:val>
                                        </p:tav>
                                        <p:tav tm="100000">
                                          <p:val>
                                            <p:strVal val="#ppt_w"/>
                                          </p:val>
                                        </p:tav>
                                      </p:tavLst>
                                    </p:anim>
                                    <p:anim calcmode="lin" valueType="num">
                                      <p:cBhvr>
                                        <p:cTn id="26" dur="500" fill="hold"/>
                                        <p:tgtEl>
                                          <p:spTgt spid="206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067">
                                            <p:txEl>
                                              <p:charRg st="4294967295" end="4294967295"/>
                                            </p:txEl>
                                          </p:spTgt>
                                        </p:tgtEl>
                                        <p:attrNameLst>
                                          <p:attrName>style.visibility</p:attrName>
                                        </p:attrNameLst>
                                      </p:cBhvr>
                                      <p:to>
                                        <p:strVal val="visible"/>
                                      </p:to>
                                    </p:set>
                                    <p:anim calcmode="lin" valueType="num">
                                      <p:cBhvr>
                                        <p:cTn id="31" dur="500" fill="hold"/>
                                        <p:tgtEl>
                                          <p:spTgt spid="2067">
                                            <p:txEl>
                                              <p:charRg st="4294967295" end="4294967295"/>
                                            </p:txEl>
                                          </p:spTgt>
                                        </p:tgtEl>
                                        <p:attrNameLst>
                                          <p:attrName>ppt_w</p:attrName>
                                        </p:attrNameLst>
                                      </p:cBhvr>
                                      <p:tavLst>
                                        <p:tav tm="0">
                                          <p:val>
                                            <p:fltVal val="0"/>
                                          </p:val>
                                        </p:tav>
                                        <p:tav tm="100000">
                                          <p:val>
                                            <p:strVal val="#ppt_w"/>
                                          </p:val>
                                        </p:tav>
                                      </p:tavLst>
                                    </p:anim>
                                    <p:anim calcmode="lin" valueType="num">
                                      <p:cBhvr>
                                        <p:cTn id="32" dur="500" fill="hold"/>
                                        <p:tgtEl>
                                          <p:spTgt spid="2067">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053">
                                            <p:txEl>
                                              <p:charRg st="4294967295" end="4294967295"/>
                                            </p:txEl>
                                          </p:spTgt>
                                        </p:tgtEl>
                                        <p:attrNameLst>
                                          <p:attrName>style.visibility</p:attrName>
                                        </p:attrNameLst>
                                      </p:cBhvr>
                                      <p:to>
                                        <p:strVal val="visible"/>
                                      </p:to>
                                    </p:set>
                                    <p:anim calcmode="lin" valueType="num">
                                      <p:cBhvr>
                                        <p:cTn id="37" dur="500" fill="hold"/>
                                        <p:tgtEl>
                                          <p:spTgt spid="2053">
                                            <p:txEl>
                                              <p:charRg st="4294967295" end="4294967295"/>
                                            </p:txEl>
                                          </p:spTgt>
                                        </p:tgtEl>
                                        <p:attrNameLst>
                                          <p:attrName>ppt_w</p:attrName>
                                        </p:attrNameLst>
                                      </p:cBhvr>
                                      <p:tavLst>
                                        <p:tav tm="0">
                                          <p:val>
                                            <p:fltVal val="0"/>
                                          </p:val>
                                        </p:tav>
                                        <p:tav tm="100000">
                                          <p:val>
                                            <p:strVal val="#ppt_w"/>
                                          </p:val>
                                        </p:tav>
                                      </p:tavLst>
                                    </p:anim>
                                    <p:anim calcmode="lin" valueType="num">
                                      <p:cBhvr>
                                        <p:cTn id="38" dur="500" fill="hold"/>
                                        <p:tgtEl>
                                          <p:spTgt spid="2053">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60">
                                            <p:txEl>
                                              <p:charRg st="4294967295" end="4294967295"/>
                                            </p:txEl>
                                          </p:spTgt>
                                        </p:tgtEl>
                                        <p:attrNameLst>
                                          <p:attrName>style.visibility</p:attrName>
                                        </p:attrNameLst>
                                      </p:cBhvr>
                                      <p:to>
                                        <p:strVal val="visible"/>
                                      </p:to>
                                    </p:set>
                                    <p:anim calcmode="lin" valueType="num">
                                      <p:cBhvr>
                                        <p:cTn id="43" dur="500" fill="hold"/>
                                        <p:tgtEl>
                                          <p:spTgt spid="2060">
                                            <p:txEl>
                                              <p:charRg st="4294967295" end="4294967295"/>
                                            </p:txEl>
                                          </p:spTgt>
                                        </p:tgtEl>
                                        <p:attrNameLst>
                                          <p:attrName>ppt_w</p:attrName>
                                        </p:attrNameLst>
                                      </p:cBhvr>
                                      <p:tavLst>
                                        <p:tav tm="0">
                                          <p:val>
                                            <p:fltVal val="0"/>
                                          </p:val>
                                        </p:tav>
                                        <p:tav tm="100000">
                                          <p:val>
                                            <p:strVal val="#ppt_w"/>
                                          </p:val>
                                        </p:tav>
                                      </p:tavLst>
                                    </p:anim>
                                    <p:anim calcmode="lin" valueType="num">
                                      <p:cBhvr>
                                        <p:cTn id="44" dur="500" fill="hold"/>
                                        <p:tgtEl>
                                          <p:spTgt spid="2060">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058">
                                            <p:txEl>
                                              <p:charRg st="4294967295" end="4294967295"/>
                                            </p:txEl>
                                          </p:spTgt>
                                        </p:tgtEl>
                                        <p:attrNameLst>
                                          <p:attrName>style.visibility</p:attrName>
                                        </p:attrNameLst>
                                      </p:cBhvr>
                                      <p:to>
                                        <p:strVal val="visible"/>
                                      </p:to>
                                    </p:set>
                                    <p:anim calcmode="lin" valueType="num">
                                      <p:cBhvr>
                                        <p:cTn id="49" dur="500" fill="hold"/>
                                        <p:tgtEl>
                                          <p:spTgt spid="2058">
                                            <p:txEl>
                                              <p:charRg st="4294967295" end="4294967295"/>
                                            </p:txEl>
                                          </p:spTgt>
                                        </p:tgtEl>
                                        <p:attrNameLst>
                                          <p:attrName>ppt_w</p:attrName>
                                        </p:attrNameLst>
                                      </p:cBhvr>
                                      <p:tavLst>
                                        <p:tav tm="0">
                                          <p:val>
                                            <p:fltVal val="0"/>
                                          </p:val>
                                        </p:tav>
                                        <p:tav tm="100000">
                                          <p:val>
                                            <p:strVal val="#ppt_w"/>
                                          </p:val>
                                        </p:tav>
                                      </p:tavLst>
                                    </p:anim>
                                    <p:anim calcmode="lin" valueType="num">
                                      <p:cBhvr>
                                        <p:cTn id="50" dur="500" fill="hold"/>
                                        <p:tgtEl>
                                          <p:spTgt spid="2058">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062">
                                            <p:txEl>
                                              <p:charRg st="4294967295" end="4294967295"/>
                                            </p:txEl>
                                          </p:spTgt>
                                        </p:tgtEl>
                                        <p:attrNameLst>
                                          <p:attrName>style.visibility</p:attrName>
                                        </p:attrNameLst>
                                      </p:cBhvr>
                                      <p:to>
                                        <p:strVal val="visible"/>
                                      </p:to>
                                    </p:set>
                                    <p:anim calcmode="lin" valueType="num">
                                      <p:cBhvr>
                                        <p:cTn id="55" dur="500" fill="hold"/>
                                        <p:tgtEl>
                                          <p:spTgt spid="2062">
                                            <p:txEl>
                                              <p:charRg st="4294967295" end="4294967295"/>
                                            </p:txEl>
                                          </p:spTgt>
                                        </p:tgtEl>
                                        <p:attrNameLst>
                                          <p:attrName>ppt_w</p:attrName>
                                        </p:attrNameLst>
                                      </p:cBhvr>
                                      <p:tavLst>
                                        <p:tav tm="0">
                                          <p:val>
                                            <p:fltVal val="0"/>
                                          </p:val>
                                        </p:tav>
                                        <p:tav tm="100000">
                                          <p:val>
                                            <p:strVal val="#ppt_w"/>
                                          </p:val>
                                        </p:tav>
                                      </p:tavLst>
                                    </p:anim>
                                    <p:anim calcmode="lin" valueType="num">
                                      <p:cBhvr>
                                        <p:cTn id="56" dur="500" fill="hold"/>
                                        <p:tgtEl>
                                          <p:spTgt spid="2062">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061">
                                            <p:txEl>
                                              <p:charRg st="4294967295" end="4294967295"/>
                                            </p:txEl>
                                          </p:spTgt>
                                        </p:tgtEl>
                                        <p:attrNameLst>
                                          <p:attrName>style.visibility</p:attrName>
                                        </p:attrNameLst>
                                      </p:cBhvr>
                                      <p:to>
                                        <p:strVal val="visible"/>
                                      </p:to>
                                    </p:set>
                                    <p:anim calcmode="lin" valueType="num">
                                      <p:cBhvr>
                                        <p:cTn id="61" dur="500" fill="hold"/>
                                        <p:tgtEl>
                                          <p:spTgt spid="2061">
                                            <p:txEl>
                                              <p:charRg st="4294967295" end="4294967295"/>
                                            </p:txEl>
                                          </p:spTgt>
                                        </p:tgtEl>
                                        <p:attrNameLst>
                                          <p:attrName>ppt_w</p:attrName>
                                        </p:attrNameLst>
                                      </p:cBhvr>
                                      <p:tavLst>
                                        <p:tav tm="0">
                                          <p:val>
                                            <p:fltVal val="0"/>
                                          </p:val>
                                        </p:tav>
                                        <p:tav tm="100000">
                                          <p:val>
                                            <p:strVal val="#ppt_w"/>
                                          </p:val>
                                        </p:tav>
                                      </p:tavLst>
                                    </p:anim>
                                    <p:anim calcmode="lin" valueType="num">
                                      <p:cBhvr>
                                        <p:cTn id="62" dur="500" fill="hold"/>
                                        <p:tgtEl>
                                          <p:spTgt spid="2061">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063">
                                            <p:txEl>
                                              <p:charRg st="4294967295" end="4294967295"/>
                                            </p:txEl>
                                          </p:spTgt>
                                        </p:tgtEl>
                                        <p:attrNameLst>
                                          <p:attrName>style.visibility</p:attrName>
                                        </p:attrNameLst>
                                      </p:cBhvr>
                                      <p:to>
                                        <p:strVal val="visible"/>
                                      </p:to>
                                    </p:set>
                                    <p:anim calcmode="lin" valueType="num">
                                      <p:cBhvr>
                                        <p:cTn id="67" dur="500" fill="hold"/>
                                        <p:tgtEl>
                                          <p:spTgt spid="2063">
                                            <p:txEl>
                                              <p:charRg st="4294967295" end="4294967295"/>
                                            </p:txEl>
                                          </p:spTgt>
                                        </p:tgtEl>
                                        <p:attrNameLst>
                                          <p:attrName>ppt_w</p:attrName>
                                        </p:attrNameLst>
                                      </p:cBhvr>
                                      <p:tavLst>
                                        <p:tav tm="0">
                                          <p:val>
                                            <p:fltVal val="0"/>
                                          </p:val>
                                        </p:tav>
                                        <p:tav tm="100000">
                                          <p:val>
                                            <p:strVal val="#ppt_w"/>
                                          </p:val>
                                        </p:tav>
                                      </p:tavLst>
                                    </p:anim>
                                    <p:anim calcmode="lin" valueType="num">
                                      <p:cBhvr>
                                        <p:cTn id="68" dur="500" fill="hold"/>
                                        <p:tgtEl>
                                          <p:spTgt spid="2063">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2064">
                                            <p:txEl>
                                              <p:charRg st="4294967295" end="4294967295"/>
                                            </p:txEl>
                                          </p:spTgt>
                                        </p:tgtEl>
                                        <p:attrNameLst>
                                          <p:attrName>style.visibility</p:attrName>
                                        </p:attrNameLst>
                                      </p:cBhvr>
                                      <p:to>
                                        <p:strVal val="visible"/>
                                      </p:to>
                                    </p:set>
                                    <p:anim calcmode="lin" valueType="num">
                                      <p:cBhvr>
                                        <p:cTn id="73" dur="500" fill="hold"/>
                                        <p:tgtEl>
                                          <p:spTgt spid="2064">
                                            <p:txEl>
                                              <p:charRg st="4294967295" end="4294967295"/>
                                            </p:txEl>
                                          </p:spTgt>
                                        </p:tgtEl>
                                        <p:attrNameLst>
                                          <p:attrName>ppt_w</p:attrName>
                                        </p:attrNameLst>
                                      </p:cBhvr>
                                      <p:tavLst>
                                        <p:tav tm="0">
                                          <p:val>
                                            <p:fltVal val="0"/>
                                          </p:val>
                                        </p:tav>
                                        <p:tav tm="100000">
                                          <p:val>
                                            <p:strVal val="#ppt_w"/>
                                          </p:val>
                                        </p:tav>
                                      </p:tavLst>
                                    </p:anim>
                                    <p:anim calcmode="lin" valueType="num">
                                      <p:cBhvr>
                                        <p:cTn id="74" dur="500" fill="hold"/>
                                        <p:tgtEl>
                                          <p:spTgt spid="2064">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2065">
                                            <p:txEl>
                                              <p:charRg st="4294967295" end="4294967295"/>
                                            </p:txEl>
                                          </p:spTgt>
                                        </p:tgtEl>
                                        <p:attrNameLst>
                                          <p:attrName>style.visibility</p:attrName>
                                        </p:attrNameLst>
                                      </p:cBhvr>
                                      <p:to>
                                        <p:strVal val="visible"/>
                                      </p:to>
                                    </p:set>
                                    <p:anim calcmode="lin" valueType="num">
                                      <p:cBhvr>
                                        <p:cTn id="79" dur="500" fill="hold"/>
                                        <p:tgtEl>
                                          <p:spTgt spid="2065">
                                            <p:txEl>
                                              <p:charRg st="4294967295" end="4294967295"/>
                                            </p:txEl>
                                          </p:spTgt>
                                        </p:tgtEl>
                                        <p:attrNameLst>
                                          <p:attrName>ppt_w</p:attrName>
                                        </p:attrNameLst>
                                      </p:cBhvr>
                                      <p:tavLst>
                                        <p:tav tm="0">
                                          <p:val>
                                            <p:fltVal val="0"/>
                                          </p:val>
                                        </p:tav>
                                        <p:tav tm="100000">
                                          <p:val>
                                            <p:strVal val="#ppt_w"/>
                                          </p:val>
                                        </p:tav>
                                      </p:tavLst>
                                    </p:anim>
                                    <p:anim calcmode="lin" valueType="num">
                                      <p:cBhvr>
                                        <p:cTn id="80" dur="500" fill="hold"/>
                                        <p:tgtEl>
                                          <p:spTgt spid="2065">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2052">
                                            <p:txEl>
                                              <p:charRg st="4294967295" end="4294967295"/>
                                            </p:txEl>
                                          </p:spTgt>
                                        </p:tgtEl>
                                        <p:attrNameLst>
                                          <p:attrName>style.visibility</p:attrName>
                                        </p:attrNameLst>
                                      </p:cBhvr>
                                      <p:to>
                                        <p:strVal val="visible"/>
                                      </p:to>
                                    </p:set>
                                    <p:anim calcmode="lin" valueType="num">
                                      <p:cBhvr>
                                        <p:cTn id="85" dur="500" fill="hold"/>
                                        <p:tgtEl>
                                          <p:spTgt spid="2052">
                                            <p:txEl>
                                              <p:charRg st="4294967295" end="4294967295"/>
                                            </p:txEl>
                                          </p:spTgt>
                                        </p:tgtEl>
                                        <p:attrNameLst>
                                          <p:attrName>ppt_w</p:attrName>
                                        </p:attrNameLst>
                                      </p:cBhvr>
                                      <p:tavLst>
                                        <p:tav tm="0">
                                          <p:val>
                                            <p:fltVal val="0"/>
                                          </p:val>
                                        </p:tav>
                                        <p:tav tm="100000">
                                          <p:val>
                                            <p:strVal val="#ppt_w"/>
                                          </p:val>
                                        </p:tav>
                                      </p:tavLst>
                                    </p:anim>
                                    <p:anim calcmode="lin" valueType="num">
                                      <p:cBhvr>
                                        <p:cTn id="86" dur="500" fill="hold"/>
                                        <p:tgtEl>
                                          <p:spTgt spid="2052">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2055">
                                            <p:txEl>
                                              <p:charRg st="4294967295" end="4294967295"/>
                                            </p:txEl>
                                          </p:spTgt>
                                        </p:tgtEl>
                                        <p:attrNameLst>
                                          <p:attrName>style.visibility</p:attrName>
                                        </p:attrNameLst>
                                      </p:cBhvr>
                                      <p:to>
                                        <p:strVal val="visible"/>
                                      </p:to>
                                    </p:set>
                                    <p:anim calcmode="lin" valueType="num">
                                      <p:cBhvr>
                                        <p:cTn id="91" dur="500" fill="hold"/>
                                        <p:tgtEl>
                                          <p:spTgt spid="2055">
                                            <p:txEl>
                                              <p:charRg st="4294967295" end="4294967295"/>
                                            </p:txEl>
                                          </p:spTgt>
                                        </p:tgtEl>
                                        <p:attrNameLst>
                                          <p:attrName>ppt_w</p:attrName>
                                        </p:attrNameLst>
                                      </p:cBhvr>
                                      <p:tavLst>
                                        <p:tav tm="0">
                                          <p:val>
                                            <p:fltVal val="0"/>
                                          </p:val>
                                        </p:tav>
                                        <p:tav tm="100000">
                                          <p:val>
                                            <p:strVal val="#ppt_w"/>
                                          </p:val>
                                        </p:tav>
                                      </p:tavLst>
                                    </p:anim>
                                    <p:anim calcmode="lin" valueType="num">
                                      <p:cBhvr>
                                        <p:cTn id="92" dur="500" fill="hold"/>
                                        <p:tgtEl>
                                          <p:spTgt spid="2055">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056">
                                            <p:txEl>
                                              <p:charRg st="4294967295" end="4294967295"/>
                                            </p:txEl>
                                          </p:spTgt>
                                        </p:tgtEl>
                                        <p:attrNameLst>
                                          <p:attrName>style.visibility</p:attrName>
                                        </p:attrNameLst>
                                      </p:cBhvr>
                                      <p:to>
                                        <p:strVal val="visible"/>
                                      </p:to>
                                    </p:set>
                                    <p:anim calcmode="lin" valueType="num">
                                      <p:cBhvr>
                                        <p:cTn id="97" dur="500" fill="hold"/>
                                        <p:tgtEl>
                                          <p:spTgt spid="2056">
                                            <p:txEl>
                                              <p:charRg st="4294967295" end="4294967295"/>
                                            </p:txEl>
                                          </p:spTgt>
                                        </p:tgtEl>
                                        <p:attrNameLst>
                                          <p:attrName>ppt_w</p:attrName>
                                        </p:attrNameLst>
                                      </p:cBhvr>
                                      <p:tavLst>
                                        <p:tav tm="0">
                                          <p:val>
                                            <p:fltVal val="0"/>
                                          </p:val>
                                        </p:tav>
                                        <p:tav tm="100000">
                                          <p:val>
                                            <p:strVal val="#ppt_w"/>
                                          </p:val>
                                        </p:tav>
                                      </p:tavLst>
                                    </p:anim>
                                    <p:anim calcmode="lin" valueType="num">
                                      <p:cBhvr>
                                        <p:cTn id="98" dur="500" fill="hold"/>
                                        <p:tgtEl>
                                          <p:spTgt spid="2056">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2057">
                                            <p:txEl>
                                              <p:charRg st="4294967295" end="4294967295"/>
                                            </p:txEl>
                                          </p:spTgt>
                                        </p:tgtEl>
                                        <p:attrNameLst>
                                          <p:attrName>style.visibility</p:attrName>
                                        </p:attrNameLst>
                                      </p:cBhvr>
                                      <p:to>
                                        <p:strVal val="visible"/>
                                      </p:to>
                                    </p:set>
                                    <p:anim calcmode="lin" valueType="num">
                                      <p:cBhvr>
                                        <p:cTn id="103" dur="500" fill="hold"/>
                                        <p:tgtEl>
                                          <p:spTgt spid="2057">
                                            <p:txEl>
                                              <p:charRg st="4294967295" end="4294967295"/>
                                            </p:txEl>
                                          </p:spTgt>
                                        </p:tgtEl>
                                        <p:attrNameLst>
                                          <p:attrName>ppt_w</p:attrName>
                                        </p:attrNameLst>
                                      </p:cBhvr>
                                      <p:tavLst>
                                        <p:tav tm="0">
                                          <p:val>
                                            <p:fltVal val="0"/>
                                          </p:val>
                                        </p:tav>
                                        <p:tav tm="100000">
                                          <p:val>
                                            <p:strVal val="#ppt_w"/>
                                          </p:val>
                                        </p:tav>
                                      </p:tavLst>
                                    </p:anim>
                                    <p:anim calcmode="lin" valueType="num">
                                      <p:cBhvr>
                                        <p:cTn id="104" dur="500" fill="hold"/>
                                        <p:tgtEl>
                                          <p:spTgt spid="2057">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2" grpId="0" autoUpdateAnimBg="0"/>
      <p:bldP spid="2053" grpId="0" autoUpdateAnimBg="0"/>
      <p:bldP spid="2054" grpId="0" autoUpdateAnimBg="0"/>
      <p:bldP spid="2055" grpId="0" autoUpdateAnimBg="0"/>
      <p:bldP spid="2056" grpId="0" autoUpdateAnimBg="0"/>
      <p:bldP spid="2057" grpId="0" autoUpdateAnimBg="0"/>
      <p:bldP spid="2058" grpId="0" autoUpdateAnimBg="0"/>
      <p:bldP spid="2059" grpId="0" autoUpdateAnimBg="0"/>
      <p:bldP spid="2060" grpId="0" autoUpdateAnimBg="0"/>
      <p:bldP spid="2061" grpId="0" autoUpdateAnimBg="0"/>
      <p:bldP spid="2062" grpId="0" autoUpdateAnimBg="0"/>
      <p:bldP spid="2063" grpId="0" autoUpdateAnimBg="0"/>
      <p:bldP spid="2064" grpId="0" autoUpdateAnimBg="0"/>
      <p:bldP spid="2065" grpId="0" autoUpdateAnimBg="0"/>
      <p:bldP spid="2066" grpId="0" autoUpdateAnimBg="0"/>
      <p:bldP spid="206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2" cstate="print"/>
          <a:srcRect/>
          <a:stretch>
            <a:fillRect/>
          </a:stretch>
        </p:blipFill>
        <p:spPr bwMode="auto">
          <a:xfrm>
            <a:off x="838200" y="36512"/>
            <a:ext cx="6338887" cy="6821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457200" y="457200"/>
            <a:ext cx="8229600" cy="6019800"/>
          </a:xfrm>
        </p:spPr>
        <p:txBody>
          <a:bodyPr/>
          <a:lstStyle/>
          <a:p>
            <a:pPr algn="r" rtl="1" eaLnBrk="1" hangingPunct="1">
              <a:lnSpc>
                <a:spcPct val="90000"/>
              </a:lnSpc>
              <a:defRPr/>
            </a:pPr>
            <a:r>
              <a:rPr lang="fa-IR" sz="3400" b="1" dirty="0" smtClean="0">
                <a:solidFill>
                  <a:srgbClr val="FF0000"/>
                </a:solidFill>
                <a:cs typeface="B Zar" pitchFamily="2" charset="-78"/>
              </a:rPr>
              <a:t>شيوع بيشتر در بعضي شرايط مانند :</a:t>
            </a:r>
          </a:p>
          <a:p>
            <a:pPr algn="r" rtl="1" eaLnBrk="1" hangingPunct="1">
              <a:lnSpc>
                <a:spcPct val="90000"/>
              </a:lnSpc>
              <a:buFontTx/>
              <a:buNone/>
              <a:defRPr/>
            </a:pPr>
            <a:endParaRPr lang="fa-IR" sz="3400" b="1" dirty="0" smtClean="0">
              <a:solidFill>
                <a:srgbClr val="FFFF00"/>
              </a:solidFill>
              <a:cs typeface="B Zar" pitchFamily="2" charset="-78"/>
            </a:endParaRPr>
          </a:p>
          <a:p>
            <a:pPr algn="r" rtl="1" eaLnBrk="1" hangingPunct="1">
              <a:lnSpc>
                <a:spcPct val="90000"/>
              </a:lnSpc>
              <a:buFontTx/>
              <a:buChar char="-"/>
              <a:defRPr/>
            </a:pPr>
            <a:r>
              <a:rPr lang="fa-IR" sz="3400" b="1" dirty="0" smtClean="0">
                <a:cs typeface="B Zar" pitchFamily="2" charset="-78"/>
              </a:rPr>
              <a:t>بهداشت ضعيف</a:t>
            </a:r>
          </a:p>
          <a:p>
            <a:pPr algn="r" rtl="1" eaLnBrk="1" hangingPunct="1">
              <a:lnSpc>
                <a:spcPct val="90000"/>
              </a:lnSpc>
              <a:buFontTx/>
              <a:buChar char="-"/>
              <a:defRPr/>
            </a:pPr>
            <a:r>
              <a:rPr lang="fa-IR" sz="3400" b="1" dirty="0" smtClean="0">
                <a:cs typeface="B Zar" pitchFamily="2" charset="-78"/>
              </a:rPr>
              <a:t>الكليسم</a:t>
            </a:r>
          </a:p>
          <a:p>
            <a:pPr algn="r" rtl="1" eaLnBrk="1" hangingPunct="1">
              <a:lnSpc>
                <a:spcPct val="90000"/>
              </a:lnSpc>
              <a:buFontTx/>
              <a:buChar char="-"/>
              <a:defRPr/>
            </a:pPr>
            <a:r>
              <a:rPr lang="fa-IR" sz="3400" b="1" dirty="0" smtClean="0">
                <a:cs typeface="B Zar" pitchFamily="2" charset="-78"/>
              </a:rPr>
              <a:t>اعتياد تزريقي</a:t>
            </a:r>
          </a:p>
          <a:p>
            <a:pPr algn="r" rtl="1" eaLnBrk="1" hangingPunct="1">
              <a:lnSpc>
                <a:spcPct val="90000"/>
              </a:lnSpc>
              <a:buFontTx/>
              <a:buChar char="-"/>
              <a:defRPr/>
            </a:pPr>
            <a:r>
              <a:rPr lang="fa-IR" sz="3400" b="1" dirty="0" smtClean="0">
                <a:cs typeface="B Zar" pitchFamily="2" charset="-78"/>
              </a:rPr>
              <a:t>بي خانماني</a:t>
            </a:r>
          </a:p>
          <a:p>
            <a:pPr algn="r" rtl="1" eaLnBrk="1" hangingPunct="1">
              <a:lnSpc>
                <a:spcPct val="90000"/>
              </a:lnSpc>
              <a:buFontTx/>
              <a:buChar char="-"/>
              <a:defRPr/>
            </a:pPr>
            <a:r>
              <a:rPr lang="fa-IR" sz="3400" b="1" dirty="0" smtClean="0">
                <a:cs typeface="B Zar" pitchFamily="2" charset="-78"/>
              </a:rPr>
              <a:t>كارگران مهاجر</a:t>
            </a:r>
          </a:p>
          <a:p>
            <a:pPr algn="r" rtl="1" eaLnBrk="1" hangingPunct="1">
              <a:lnSpc>
                <a:spcPct val="90000"/>
              </a:lnSpc>
              <a:buFontTx/>
              <a:buChar char="-"/>
              <a:defRPr/>
            </a:pPr>
            <a:r>
              <a:rPr lang="fa-IR" sz="3400" b="1" dirty="0" smtClean="0">
                <a:cs typeface="B Zar" pitchFamily="2" charset="-78"/>
              </a:rPr>
              <a:t>زنداني ها </a:t>
            </a:r>
          </a:p>
          <a:p>
            <a:pPr algn="r" rtl="1" eaLnBrk="1" hangingPunct="1">
              <a:lnSpc>
                <a:spcPct val="90000"/>
              </a:lnSpc>
              <a:buFontTx/>
              <a:buChar char="-"/>
              <a:defRPr/>
            </a:pPr>
            <a:r>
              <a:rPr lang="fa-IR" sz="3400" b="1" dirty="0" smtClean="0">
                <a:cs typeface="B Zar" pitchFamily="2" charset="-78"/>
              </a:rPr>
              <a:t>نارسايي شديد كليوي</a:t>
            </a:r>
          </a:p>
          <a:p>
            <a:pPr algn="r" rtl="1" eaLnBrk="1" hangingPunct="1">
              <a:lnSpc>
                <a:spcPct val="90000"/>
              </a:lnSpc>
              <a:buFontTx/>
              <a:buChar char="-"/>
              <a:defRPr/>
            </a:pPr>
            <a:r>
              <a:rPr lang="fa-IR" sz="3400" b="1" dirty="0" smtClean="0">
                <a:cs typeface="B Zar" pitchFamily="2" charset="-78"/>
              </a:rPr>
              <a:t>حضور در خانه سالمندان </a:t>
            </a:r>
            <a:endParaRPr lang="en-US" sz="3400" b="1" dirty="0" smtClean="0">
              <a:cs typeface="B Zar" pitchFamily="2" charset="-78"/>
            </a:endParaRPr>
          </a:p>
        </p:txBody>
      </p:sp>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ChangeArrowheads="1"/>
          </p:cNvSpPr>
          <p:nvPr/>
        </p:nvSpPr>
        <p:spPr bwMode="auto">
          <a:xfrm>
            <a:off x="142875" y="1643063"/>
            <a:ext cx="1570038" cy="461962"/>
          </a:xfrm>
          <a:prstGeom prst="rect">
            <a:avLst/>
          </a:prstGeom>
          <a:noFill/>
          <a:ln w="9525">
            <a:noFill/>
            <a:miter lim="800000"/>
            <a:headEnd/>
            <a:tailEnd/>
          </a:ln>
        </p:spPr>
        <p:txBody>
          <a:bodyPr>
            <a:spAutoFit/>
          </a:bodyPr>
          <a:lstStyle/>
          <a:p>
            <a:r>
              <a:rPr lang="en-US" sz="2400" b="1">
                <a:latin typeface="Constantia" pitchFamily="18" charset="0"/>
                <a:ea typeface="Majalla UI"/>
                <a:cs typeface="Majalla UI"/>
              </a:rPr>
              <a:t>First line</a:t>
            </a:r>
            <a:endParaRPr lang="fa-IR" sz="2400">
              <a:latin typeface="Constantia" pitchFamily="18" charset="0"/>
              <a:ea typeface="Majalla UI"/>
              <a:cs typeface="Majalla UI"/>
            </a:endParaRPr>
          </a:p>
        </p:txBody>
      </p:sp>
      <p:sp>
        <p:nvSpPr>
          <p:cNvPr id="315395" name="Rectangle 4"/>
          <p:cNvSpPr>
            <a:spLocks noChangeArrowheads="1"/>
          </p:cNvSpPr>
          <p:nvPr/>
        </p:nvSpPr>
        <p:spPr bwMode="auto">
          <a:xfrm>
            <a:off x="1071563" y="2428875"/>
            <a:ext cx="4572000" cy="3939540"/>
          </a:xfrm>
          <a:prstGeom prst="rect">
            <a:avLst/>
          </a:prstGeom>
          <a:noFill/>
          <a:ln w="9525">
            <a:noFill/>
            <a:miter lim="800000"/>
            <a:headEnd/>
            <a:tailEnd/>
          </a:ln>
        </p:spPr>
        <p:txBody>
          <a:bodyPr>
            <a:spAutoFit/>
          </a:bodyPr>
          <a:lstStyle/>
          <a:p>
            <a:pPr>
              <a:lnSpc>
                <a:spcPct val="250000"/>
              </a:lnSpc>
            </a:pPr>
            <a:r>
              <a:rPr lang="en-US" sz="2000" b="1" dirty="0" err="1">
                <a:solidFill>
                  <a:srgbClr val="0000FF"/>
                </a:solidFill>
                <a:latin typeface="Constantia" pitchFamily="18" charset="0"/>
                <a:ea typeface="Majalla UI"/>
                <a:cs typeface="Majalla UI"/>
              </a:rPr>
              <a:t>Ethambutol</a:t>
            </a:r>
            <a:r>
              <a:rPr lang="en-US" sz="2000" b="1" dirty="0">
                <a:solidFill>
                  <a:srgbClr val="0000FF"/>
                </a:solidFill>
                <a:latin typeface="Constantia" pitchFamily="18" charset="0"/>
                <a:ea typeface="Majalla UI"/>
                <a:cs typeface="Majalla UI"/>
              </a:rPr>
              <a:t> </a:t>
            </a:r>
            <a:r>
              <a:rPr lang="en-US" sz="2000" b="1" dirty="0">
                <a:latin typeface="Constantia" pitchFamily="18" charset="0"/>
                <a:ea typeface="Majalla UI"/>
                <a:cs typeface="Majalla UI"/>
              </a:rPr>
              <a:t>is EMB or E, </a:t>
            </a:r>
          </a:p>
          <a:p>
            <a:pPr>
              <a:lnSpc>
                <a:spcPct val="250000"/>
              </a:lnSpc>
            </a:pPr>
            <a:r>
              <a:rPr lang="en-US" sz="2000" b="1" dirty="0" err="1">
                <a:solidFill>
                  <a:srgbClr val="0000FF"/>
                </a:solidFill>
                <a:latin typeface="Constantia" pitchFamily="18" charset="0"/>
                <a:ea typeface="Majalla UI"/>
                <a:cs typeface="Majalla UI"/>
              </a:rPr>
              <a:t>isoniazid</a:t>
            </a:r>
            <a:r>
              <a:rPr lang="en-US" sz="2000" b="1" dirty="0">
                <a:latin typeface="Constantia" pitchFamily="18" charset="0"/>
                <a:ea typeface="Majalla UI"/>
                <a:cs typeface="Majalla UI"/>
              </a:rPr>
              <a:t> is INH or H, </a:t>
            </a:r>
          </a:p>
          <a:p>
            <a:pPr>
              <a:lnSpc>
                <a:spcPct val="250000"/>
              </a:lnSpc>
            </a:pPr>
            <a:r>
              <a:rPr lang="en-US" sz="2000" b="1" dirty="0" err="1">
                <a:solidFill>
                  <a:srgbClr val="0000FF"/>
                </a:solidFill>
                <a:latin typeface="Constantia" pitchFamily="18" charset="0"/>
                <a:ea typeface="Majalla UI"/>
                <a:cs typeface="Majalla UI"/>
              </a:rPr>
              <a:t>pyrazinamide</a:t>
            </a:r>
            <a:r>
              <a:rPr lang="en-US" sz="2000" b="1" dirty="0">
                <a:latin typeface="Constantia" pitchFamily="18" charset="0"/>
                <a:ea typeface="Majalla UI"/>
                <a:cs typeface="Majalla UI"/>
              </a:rPr>
              <a:t> is PZA or Z, </a:t>
            </a:r>
          </a:p>
          <a:p>
            <a:pPr>
              <a:lnSpc>
                <a:spcPct val="250000"/>
              </a:lnSpc>
            </a:pPr>
            <a:r>
              <a:rPr lang="en-US" sz="2000" b="1" dirty="0" err="1">
                <a:solidFill>
                  <a:srgbClr val="0000FF"/>
                </a:solidFill>
                <a:latin typeface="Constantia" pitchFamily="18" charset="0"/>
                <a:ea typeface="Majalla UI"/>
                <a:cs typeface="Majalla UI"/>
              </a:rPr>
              <a:t>rifampicin</a:t>
            </a:r>
            <a:r>
              <a:rPr lang="en-US" sz="2000" b="1" dirty="0">
                <a:latin typeface="Constantia" pitchFamily="18" charset="0"/>
                <a:ea typeface="Majalla UI"/>
                <a:cs typeface="Majalla UI"/>
              </a:rPr>
              <a:t> is RMP or R, </a:t>
            </a:r>
          </a:p>
          <a:p>
            <a:pPr>
              <a:lnSpc>
                <a:spcPct val="250000"/>
              </a:lnSpc>
            </a:pPr>
            <a:r>
              <a:rPr lang="en-US" sz="2000" b="1" dirty="0">
                <a:solidFill>
                  <a:srgbClr val="0000FF"/>
                </a:solidFill>
                <a:latin typeface="Constantia" pitchFamily="18" charset="0"/>
                <a:ea typeface="Majalla UI"/>
                <a:cs typeface="Majalla UI"/>
              </a:rPr>
              <a:t>streptomycin</a:t>
            </a:r>
            <a:r>
              <a:rPr lang="en-US" sz="2000" b="1" dirty="0">
                <a:latin typeface="Constantia" pitchFamily="18" charset="0"/>
                <a:ea typeface="Majalla UI"/>
                <a:cs typeface="Majalla UI"/>
              </a:rPr>
              <a:t> is STM or S</a:t>
            </a:r>
          </a:p>
        </p:txBody>
      </p:sp>
      <p:sp>
        <p:nvSpPr>
          <p:cNvPr id="315396" name="Rectangle 5"/>
          <p:cNvSpPr>
            <a:spLocks noChangeArrowheads="1"/>
          </p:cNvSpPr>
          <p:nvPr/>
        </p:nvSpPr>
        <p:spPr bwMode="auto">
          <a:xfrm>
            <a:off x="2286000" y="500063"/>
            <a:ext cx="3786188" cy="646112"/>
          </a:xfrm>
          <a:prstGeom prst="rect">
            <a:avLst/>
          </a:prstGeom>
          <a:noFill/>
          <a:ln w="9525">
            <a:noFill/>
            <a:miter lim="800000"/>
            <a:headEnd/>
            <a:tailEnd/>
          </a:ln>
        </p:spPr>
        <p:txBody>
          <a:bodyPr>
            <a:spAutoFit/>
          </a:bodyPr>
          <a:lstStyle/>
          <a:p>
            <a:r>
              <a:rPr lang="en-US" sz="3600" b="1">
                <a:latin typeface="Constantia" pitchFamily="18" charset="0"/>
                <a:ea typeface="Majalla UI"/>
                <a:cs typeface="Majalla UI"/>
              </a:rPr>
              <a:t>Treatment of TB</a:t>
            </a:r>
            <a:endParaRPr lang="fa-IR" sz="3600" b="1">
              <a:latin typeface="Constantia" pitchFamily="18" charset="0"/>
              <a:ea typeface="Majalla UI"/>
              <a:cs typeface="Majalla UI"/>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401050" cy="6143625"/>
          </a:xfrm>
        </p:spPr>
        <p:txBody>
          <a:bodyPr>
            <a:normAutofit fontScale="40000" lnSpcReduction="20000"/>
          </a:bodyPr>
          <a:lstStyle/>
          <a:p>
            <a:pPr marL="274320" indent="-274320" fontAlgn="auto">
              <a:spcAft>
                <a:spcPts val="0"/>
              </a:spcAft>
              <a:buClr>
                <a:schemeClr val="accent3"/>
              </a:buClr>
              <a:buFont typeface="Wingdings 2"/>
              <a:buNone/>
              <a:defRPr/>
            </a:pPr>
            <a:r>
              <a:rPr lang="en-US" sz="3500" dirty="0" smtClean="0"/>
              <a:t>Second line</a:t>
            </a:r>
          </a:p>
          <a:p>
            <a:pPr marL="274320" indent="-274320" fontAlgn="auto">
              <a:lnSpc>
                <a:spcPct val="170000"/>
              </a:lnSpc>
              <a:spcAft>
                <a:spcPts val="0"/>
              </a:spcAft>
              <a:buClr>
                <a:schemeClr val="accent3"/>
              </a:buClr>
              <a:buFont typeface="Wingdings 2"/>
              <a:buNone/>
              <a:defRPr/>
            </a:pPr>
            <a:r>
              <a:rPr lang="en-US" sz="3800" b="1" dirty="0" smtClean="0"/>
              <a:t>There are six classes of second-line drugs (SLDs) used for the treatment of TB. A drug may be classed as second-line instead of first-line for one of three possible reasons: it may be less effective than the first-line drugs (e.g., </a:t>
            </a:r>
            <a:r>
              <a:rPr lang="en-US" sz="3800" b="1" i="1" dirty="0" smtClean="0"/>
              <a:t>p</a:t>
            </a:r>
            <a:r>
              <a:rPr lang="en-US" sz="3800" b="1" dirty="0" smtClean="0"/>
              <a:t>-</a:t>
            </a:r>
            <a:r>
              <a:rPr lang="en-US" sz="3800" b="1" dirty="0" err="1" smtClean="0"/>
              <a:t>aminosalicylic</a:t>
            </a:r>
            <a:r>
              <a:rPr lang="en-US" sz="3800" b="1" dirty="0" smtClean="0"/>
              <a:t> acid); or, it may have toxic side-effects (e.g., </a:t>
            </a:r>
            <a:r>
              <a:rPr lang="en-US" sz="3800" b="1" dirty="0" err="1" smtClean="0"/>
              <a:t>cycloserine</a:t>
            </a:r>
            <a:r>
              <a:rPr lang="en-US" sz="3800" b="1" dirty="0" smtClean="0"/>
              <a:t>); or it may be unavailable in many developing countries (e.g., </a:t>
            </a:r>
            <a:r>
              <a:rPr lang="en-US" sz="3800" b="1" dirty="0" err="1" smtClean="0"/>
              <a:t>fluoroquinolones</a:t>
            </a:r>
            <a:r>
              <a:rPr lang="en-US" sz="3800" b="1" dirty="0" smtClean="0"/>
              <a:t>):</a:t>
            </a:r>
          </a:p>
          <a:p>
            <a:pPr marL="274320" indent="-274320" fontAlgn="auto">
              <a:lnSpc>
                <a:spcPct val="170000"/>
              </a:lnSpc>
              <a:spcAft>
                <a:spcPts val="0"/>
              </a:spcAft>
              <a:buClr>
                <a:schemeClr val="accent3"/>
              </a:buClr>
              <a:buFont typeface="Wingdings 2"/>
              <a:buChar char=""/>
              <a:defRPr/>
            </a:pPr>
            <a:r>
              <a:rPr lang="en-US" sz="3800" b="1" dirty="0" err="1" smtClean="0"/>
              <a:t>aminoglycosides</a:t>
            </a:r>
            <a:r>
              <a:rPr lang="en-US" sz="3800" b="1" dirty="0" smtClean="0"/>
              <a:t>: e.g., </a:t>
            </a:r>
            <a:r>
              <a:rPr lang="en-US" sz="3800" b="1" dirty="0" err="1" smtClean="0"/>
              <a:t>amikacin</a:t>
            </a:r>
            <a:r>
              <a:rPr lang="en-US" sz="3800" b="1" dirty="0" smtClean="0"/>
              <a:t> (AMK), </a:t>
            </a:r>
            <a:r>
              <a:rPr lang="en-US" sz="3800" b="1" dirty="0" err="1" smtClean="0"/>
              <a:t>kanamycin</a:t>
            </a:r>
            <a:r>
              <a:rPr lang="en-US" sz="3800" b="1" dirty="0" smtClean="0"/>
              <a:t> (KM); </a:t>
            </a:r>
          </a:p>
          <a:p>
            <a:pPr marL="274320" indent="-274320" fontAlgn="auto">
              <a:lnSpc>
                <a:spcPct val="170000"/>
              </a:lnSpc>
              <a:spcAft>
                <a:spcPts val="0"/>
              </a:spcAft>
              <a:buClr>
                <a:schemeClr val="accent3"/>
              </a:buClr>
              <a:buFont typeface="Wingdings 2"/>
              <a:buChar char=""/>
              <a:defRPr/>
            </a:pPr>
            <a:r>
              <a:rPr lang="en-US" sz="3800" b="1" dirty="0" smtClean="0"/>
              <a:t>polypeptides: e.g., </a:t>
            </a:r>
            <a:r>
              <a:rPr lang="en-US" sz="3800" b="1" dirty="0" err="1" smtClean="0"/>
              <a:t>capreomycin</a:t>
            </a:r>
            <a:r>
              <a:rPr lang="en-US" sz="3800" b="1" dirty="0" smtClean="0"/>
              <a:t>, </a:t>
            </a:r>
            <a:r>
              <a:rPr lang="en-US" sz="3800" b="1" dirty="0" err="1" smtClean="0"/>
              <a:t>viomycin</a:t>
            </a:r>
            <a:r>
              <a:rPr lang="en-US" sz="3800" b="1" dirty="0" smtClean="0"/>
              <a:t>, </a:t>
            </a:r>
            <a:r>
              <a:rPr lang="en-US" sz="3800" b="1" dirty="0" err="1" smtClean="0"/>
              <a:t>enviomycin</a:t>
            </a:r>
            <a:r>
              <a:rPr lang="en-US" sz="3800" b="1" dirty="0" smtClean="0"/>
              <a:t>; </a:t>
            </a:r>
          </a:p>
          <a:p>
            <a:pPr marL="274320" indent="-274320" fontAlgn="auto">
              <a:lnSpc>
                <a:spcPct val="170000"/>
              </a:lnSpc>
              <a:spcAft>
                <a:spcPts val="0"/>
              </a:spcAft>
              <a:buClr>
                <a:schemeClr val="accent3"/>
              </a:buClr>
              <a:buFont typeface="Wingdings 2"/>
              <a:buChar char=""/>
              <a:defRPr/>
            </a:pPr>
            <a:r>
              <a:rPr lang="en-US" sz="3800" b="1" dirty="0" err="1" smtClean="0"/>
              <a:t>Fluoroquinolones</a:t>
            </a:r>
            <a:r>
              <a:rPr lang="en-US" sz="3800" b="1" dirty="0" smtClean="0"/>
              <a:t>: e.g., ciprofloxacin (CIP), </a:t>
            </a:r>
            <a:r>
              <a:rPr lang="en-US" sz="3800" b="1" dirty="0" err="1" smtClean="0"/>
              <a:t>levofloxacin</a:t>
            </a:r>
            <a:r>
              <a:rPr lang="en-US" sz="3800" b="1" dirty="0" smtClean="0"/>
              <a:t>, </a:t>
            </a:r>
            <a:r>
              <a:rPr lang="en-US" sz="3800" b="1" dirty="0" err="1" smtClean="0"/>
              <a:t>moxifloxacin</a:t>
            </a:r>
            <a:r>
              <a:rPr lang="en-US" sz="3800" b="1" dirty="0" smtClean="0"/>
              <a:t> (MXF); </a:t>
            </a:r>
          </a:p>
          <a:p>
            <a:pPr marL="274320" indent="-274320" fontAlgn="auto">
              <a:lnSpc>
                <a:spcPct val="170000"/>
              </a:lnSpc>
              <a:spcAft>
                <a:spcPts val="0"/>
              </a:spcAft>
              <a:buClr>
                <a:schemeClr val="accent3"/>
              </a:buClr>
              <a:buFont typeface="Wingdings 2"/>
              <a:buChar char=""/>
              <a:defRPr/>
            </a:pPr>
            <a:r>
              <a:rPr lang="en-US" sz="3800" b="1" dirty="0" err="1" smtClean="0"/>
              <a:t>thioamides</a:t>
            </a:r>
            <a:r>
              <a:rPr lang="en-US" sz="3800" b="1" dirty="0" smtClean="0"/>
              <a:t>: e.g. </a:t>
            </a:r>
            <a:r>
              <a:rPr lang="en-US" sz="3800" b="1" dirty="0" err="1" smtClean="0"/>
              <a:t>ethionamide</a:t>
            </a:r>
            <a:r>
              <a:rPr lang="en-US" sz="3800" b="1" dirty="0" smtClean="0"/>
              <a:t>, </a:t>
            </a:r>
            <a:r>
              <a:rPr lang="en-US" sz="3800" b="1" dirty="0" err="1" smtClean="0"/>
              <a:t>prothionamide</a:t>
            </a:r>
            <a:r>
              <a:rPr lang="en-US" sz="3800" b="1" dirty="0" smtClean="0"/>
              <a:t> </a:t>
            </a:r>
          </a:p>
          <a:p>
            <a:pPr marL="274320" indent="-274320" fontAlgn="auto">
              <a:lnSpc>
                <a:spcPct val="170000"/>
              </a:lnSpc>
              <a:spcAft>
                <a:spcPts val="0"/>
              </a:spcAft>
              <a:buClr>
                <a:schemeClr val="accent3"/>
              </a:buClr>
              <a:buFont typeface="Wingdings 2"/>
              <a:buChar char=""/>
              <a:defRPr/>
            </a:pPr>
            <a:r>
              <a:rPr lang="en-US" sz="3800" b="1" dirty="0" err="1" smtClean="0"/>
              <a:t>cycloserine</a:t>
            </a:r>
            <a:r>
              <a:rPr lang="en-US" sz="3800" b="1" dirty="0" smtClean="0"/>
              <a:t> (the only antibiotic in its class); </a:t>
            </a:r>
          </a:p>
          <a:p>
            <a:pPr marL="274320" indent="-274320" fontAlgn="auto">
              <a:lnSpc>
                <a:spcPct val="170000"/>
              </a:lnSpc>
              <a:spcAft>
                <a:spcPts val="0"/>
              </a:spcAft>
              <a:buClr>
                <a:schemeClr val="accent3"/>
              </a:buClr>
              <a:buFont typeface="Wingdings 2"/>
              <a:buChar char=""/>
              <a:defRPr/>
            </a:pPr>
            <a:r>
              <a:rPr lang="en-US" sz="3800" b="1" i="1" dirty="0" smtClean="0"/>
              <a:t>p</a:t>
            </a:r>
            <a:r>
              <a:rPr lang="en-US" sz="3800" b="1" dirty="0" smtClean="0"/>
              <a:t>-</a:t>
            </a:r>
            <a:r>
              <a:rPr lang="en-US" sz="3800" b="1" dirty="0" err="1" smtClean="0"/>
              <a:t>aminosalicylic</a:t>
            </a:r>
            <a:r>
              <a:rPr lang="en-US" sz="3800" b="1" dirty="0" smtClean="0"/>
              <a:t> acid (PAS or P</a:t>
            </a:r>
            <a:r>
              <a:rPr lang="en-US" dirty="0" smtClean="0"/>
              <a:t>).</a:t>
            </a:r>
          </a:p>
          <a:p>
            <a:pPr marL="274320" indent="-274320" fontAlgn="auto">
              <a:spcAft>
                <a:spcPts val="0"/>
              </a:spcAft>
              <a:buClr>
                <a:schemeClr val="accent3"/>
              </a:buClr>
              <a:buFont typeface="Wingdings 2"/>
              <a:buChar char=""/>
              <a:defRPr/>
            </a:pPr>
            <a:endParaRPr lang="fa-IR"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472488" cy="5768975"/>
          </a:xfrm>
        </p:spPr>
        <p:txBody>
          <a:bodyPr>
            <a:normAutofit fontScale="70000" lnSpcReduction="20000"/>
          </a:bodyPr>
          <a:lstStyle/>
          <a:p>
            <a:pPr marL="274320" indent="-274320" fontAlgn="auto">
              <a:spcAft>
                <a:spcPts val="0"/>
              </a:spcAft>
              <a:buClr>
                <a:schemeClr val="accent3"/>
              </a:buClr>
              <a:buFont typeface="Wingdings 2"/>
              <a:buNone/>
              <a:defRPr/>
            </a:pPr>
            <a:r>
              <a:rPr lang="en-US" b="1" dirty="0" smtClean="0"/>
              <a:t>Third line</a:t>
            </a:r>
          </a:p>
          <a:p>
            <a:pPr marL="274320" indent="-274320" fontAlgn="auto">
              <a:spcAft>
                <a:spcPts val="0"/>
              </a:spcAft>
              <a:buClr>
                <a:schemeClr val="accent3"/>
              </a:buClr>
              <a:buFont typeface="Wingdings 2"/>
              <a:buNone/>
              <a:defRPr/>
            </a:pPr>
            <a:endParaRPr lang="en-US" b="1" dirty="0" smtClean="0"/>
          </a:p>
          <a:p>
            <a:pPr marL="274320" indent="-274320" fontAlgn="auto">
              <a:spcAft>
                <a:spcPts val="0"/>
              </a:spcAft>
              <a:buClr>
                <a:schemeClr val="accent3"/>
              </a:buClr>
              <a:buFont typeface="Wingdings 2"/>
              <a:buNone/>
              <a:defRPr/>
            </a:pPr>
            <a:r>
              <a:rPr lang="en-US" b="1" dirty="0" smtClean="0"/>
              <a:t>Other drugs that may be useful, but are not on the WHO list of SLDs:</a:t>
            </a:r>
          </a:p>
          <a:p>
            <a:pPr marL="274320" indent="-274320" fontAlgn="auto">
              <a:spcAft>
                <a:spcPts val="0"/>
              </a:spcAft>
              <a:buClr>
                <a:schemeClr val="accent3"/>
              </a:buClr>
              <a:buFont typeface="Wingdings 2"/>
              <a:buChar char=""/>
              <a:defRPr/>
            </a:pPr>
            <a:r>
              <a:rPr lang="en-US" b="1" dirty="0" err="1" smtClean="0">
                <a:hlinkClick r:id="rId2" tooltip="Rifabutin"/>
              </a:rPr>
              <a:t>rifabutin</a:t>
            </a:r>
            <a:r>
              <a:rPr lang="en-US" b="1" dirty="0" smtClean="0"/>
              <a:t> </a:t>
            </a:r>
          </a:p>
          <a:p>
            <a:pPr marL="274320" indent="-274320" fontAlgn="auto">
              <a:spcAft>
                <a:spcPts val="0"/>
              </a:spcAft>
              <a:buClr>
                <a:schemeClr val="accent3"/>
              </a:buClr>
              <a:buFont typeface="Wingdings 2"/>
              <a:buChar char=""/>
              <a:defRPr/>
            </a:pPr>
            <a:r>
              <a:rPr lang="en-US" b="1" dirty="0" err="1" smtClean="0">
                <a:hlinkClick r:id="rId3" tooltip="Macrolide"/>
              </a:rPr>
              <a:t>macrolides</a:t>
            </a:r>
            <a:r>
              <a:rPr lang="en-US" b="1" dirty="0" smtClean="0"/>
              <a:t>: e.g., </a:t>
            </a:r>
            <a:r>
              <a:rPr lang="en-US" b="1" dirty="0" err="1" smtClean="0">
                <a:hlinkClick r:id="rId4" tooltip="Clarithromycin"/>
              </a:rPr>
              <a:t>clarithromycin</a:t>
            </a:r>
            <a:r>
              <a:rPr lang="en-US" b="1" dirty="0" smtClean="0"/>
              <a:t> (CLR); </a:t>
            </a:r>
          </a:p>
          <a:p>
            <a:pPr marL="274320" indent="-274320" fontAlgn="auto">
              <a:spcAft>
                <a:spcPts val="0"/>
              </a:spcAft>
              <a:buClr>
                <a:schemeClr val="accent3"/>
              </a:buClr>
              <a:buFont typeface="Wingdings 2"/>
              <a:buChar char=""/>
              <a:defRPr/>
            </a:pPr>
            <a:r>
              <a:rPr lang="en-US" b="1" dirty="0" err="1" smtClean="0">
                <a:hlinkClick r:id="rId5" tooltip="Linezolid"/>
              </a:rPr>
              <a:t>linezolid</a:t>
            </a:r>
            <a:r>
              <a:rPr lang="en-US" b="1" dirty="0" smtClean="0"/>
              <a:t> (LZD); </a:t>
            </a:r>
          </a:p>
          <a:p>
            <a:pPr marL="274320" indent="-274320" fontAlgn="auto">
              <a:spcAft>
                <a:spcPts val="0"/>
              </a:spcAft>
              <a:buClr>
                <a:schemeClr val="accent3"/>
              </a:buClr>
              <a:buFont typeface="Wingdings 2"/>
              <a:buChar char=""/>
              <a:defRPr/>
            </a:pPr>
            <a:r>
              <a:rPr lang="en-US" b="1" dirty="0" err="1" smtClean="0">
                <a:hlinkClick r:id="rId6" tooltip="Thioacetazone"/>
              </a:rPr>
              <a:t>thioacetazone</a:t>
            </a:r>
            <a:r>
              <a:rPr lang="en-US" b="1" dirty="0" smtClean="0"/>
              <a:t> (T); </a:t>
            </a:r>
          </a:p>
          <a:p>
            <a:pPr marL="274320" indent="-274320" fontAlgn="auto">
              <a:spcAft>
                <a:spcPts val="0"/>
              </a:spcAft>
              <a:buClr>
                <a:schemeClr val="accent3"/>
              </a:buClr>
              <a:buFont typeface="Wingdings 2"/>
              <a:buChar char=""/>
              <a:defRPr/>
            </a:pPr>
            <a:r>
              <a:rPr lang="en-US" b="1" dirty="0" err="1" smtClean="0">
                <a:hlinkClick r:id="rId7" tooltip="Thioridazine"/>
              </a:rPr>
              <a:t>thioridazine</a:t>
            </a:r>
            <a:r>
              <a:rPr lang="en-US" b="1" dirty="0" smtClean="0"/>
              <a:t>; </a:t>
            </a:r>
          </a:p>
          <a:p>
            <a:pPr marL="274320" indent="-274320" fontAlgn="auto">
              <a:spcAft>
                <a:spcPts val="0"/>
              </a:spcAft>
              <a:buClr>
                <a:schemeClr val="accent3"/>
              </a:buClr>
              <a:buFont typeface="Wingdings 2"/>
              <a:buChar char=""/>
              <a:defRPr/>
            </a:pPr>
            <a:r>
              <a:rPr lang="en-US" b="1" dirty="0" err="1" smtClean="0">
                <a:hlinkClick r:id="rId8" tooltip="Arginine"/>
              </a:rPr>
              <a:t>arginine</a:t>
            </a:r>
            <a:r>
              <a:rPr lang="en-US" b="1" dirty="0" smtClean="0"/>
              <a:t>; </a:t>
            </a:r>
          </a:p>
          <a:p>
            <a:pPr marL="274320" indent="-274320" fontAlgn="auto">
              <a:spcAft>
                <a:spcPts val="0"/>
              </a:spcAft>
              <a:buClr>
                <a:schemeClr val="accent3"/>
              </a:buClr>
              <a:buFont typeface="Wingdings 2"/>
              <a:buChar char=""/>
              <a:defRPr/>
            </a:pPr>
            <a:r>
              <a:rPr lang="en-US" b="1" dirty="0" smtClean="0">
                <a:hlinkClick r:id="rId9" tooltip="Vitamin D"/>
              </a:rPr>
              <a:t>vitamin D</a:t>
            </a:r>
            <a:r>
              <a:rPr lang="en-US" b="1" dirty="0" smtClean="0"/>
              <a:t>; </a:t>
            </a:r>
          </a:p>
          <a:p>
            <a:pPr marL="274320" indent="-274320" fontAlgn="auto">
              <a:spcAft>
                <a:spcPts val="0"/>
              </a:spcAft>
              <a:buClr>
                <a:schemeClr val="accent3"/>
              </a:buClr>
              <a:buFont typeface="Wingdings 2"/>
              <a:buChar char=""/>
              <a:defRPr/>
            </a:pPr>
            <a:r>
              <a:rPr lang="en-US" b="1" dirty="0" smtClean="0">
                <a:hlinkClick r:id="rId10" tooltip="R207910"/>
              </a:rPr>
              <a:t>R207910</a:t>
            </a:r>
            <a:r>
              <a:rPr lang="en-US" b="1" dirty="0" smtClean="0"/>
              <a:t>. </a:t>
            </a:r>
          </a:p>
          <a:p>
            <a:pPr marL="274320" indent="-274320" algn="just" fontAlgn="auto">
              <a:lnSpc>
                <a:spcPct val="170000"/>
              </a:lnSpc>
              <a:spcAft>
                <a:spcPts val="0"/>
              </a:spcAft>
              <a:buClr>
                <a:schemeClr val="accent3"/>
              </a:buClr>
              <a:buFont typeface="Wingdings 2"/>
              <a:buNone/>
              <a:defRPr/>
            </a:pPr>
            <a:r>
              <a:rPr lang="en-US" b="1" dirty="0" smtClean="0"/>
              <a:t>These drugs may be considered "third-line drugs" and are listed here either because they are not very effective (e.g., </a:t>
            </a:r>
            <a:r>
              <a:rPr lang="en-US" b="1" dirty="0" err="1" smtClean="0"/>
              <a:t>clarithromycin</a:t>
            </a:r>
            <a:r>
              <a:rPr lang="en-US" b="1" dirty="0" smtClean="0"/>
              <a:t>) or because their efficacy has not been proven (e.g., </a:t>
            </a:r>
            <a:r>
              <a:rPr lang="en-US" b="1" dirty="0" err="1" smtClean="0"/>
              <a:t>linezolid</a:t>
            </a:r>
            <a:r>
              <a:rPr lang="en-US" b="1" dirty="0" smtClean="0"/>
              <a:t>, R207910). </a:t>
            </a:r>
            <a:r>
              <a:rPr lang="en-US" b="1" dirty="0" err="1" smtClean="0"/>
              <a:t>Rifabutin</a:t>
            </a:r>
            <a:r>
              <a:rPr lang="en-US" b="1" dirty="0" smtClean="0"/>
              <a:t> is effective, but is not included on the WHO list because for most developing countries, it is impractically expensive</a:t>
            </a:r>
            <a:r>
              <a:rPr lang="en-US" dirty="0" smtClean="0"/>
              <a:t>.</a:t>
            </a:r>
          </a:p>
          <a:p>
            <a:pPr marL="274320" indent="-274320" fontAlgn="auto">
              <a:spcAft>
                <a:spcPts val="0"/>
              </a:spcAft>
              <a:buClr>
                <a:schemeClr val="accent3"/>
              </a:buClr>
              <a:buFont typeface="Wingdings 2"/>
              <a:buChar char=""/>
              <a:defRPr/>
            </a:pPr>
            <a:endParaRPr lang="fa-IR"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3600" dirty="0" smtClean="0">
                <a:cs typeface="2  Zar" pitchFamily="2" charset="-78"/>
              </a:rPr>
              <a:t>INH: 5mg/kg        Max: 300mg</a:t>
            </a:r>
          </a:p>
          <a:p>
            <a:pPr>
              <a:defRPr/>
            </a:pPr>
            <a:r>
              <a:rPr lang="en-US" sz="3600" dirty="0" smtClean="0">
                <a:cs typeface="2  Zar" pitchFamily="2" charset="-78"/>
              </a:rPr>
              <a:t>RIF: 10mg/kg       Max: 600mg</a:t>
            </a:r>
          </a:p>
          <a:p>
            <a:pPr>
              <a:defRPr/>
            </a:pPr>
            <a:r>
              <a:rPr lang="en-US" sz="3600" dirty="0" smtClean="0">
                <a:cs typeface="2  Zar" pitchFamily="2" charset="-78"/>
              </a:rPr>
              <a:t>PZA: 25mg/kg       Max: 2gr</a:t>
            </a:r>
          </a:p>
          <a:p>
            <a:pPr>
              <a:defRPr/>
            </a:pPr>
            <a:r>
              <a:rPr lang="en-US" sz="3600" dirty="0" smtClean="0">
                <a:cs typeface="2  Zar" pitchFamily="2" charset="-78"/>
              </a:rPr>
              <a:t>EMB: 15mg/kg</a:t>
            </a:r>
            <a:endParaRPr lang="en-US" sz="3600" dirty="0">
              <a:cs typeface="2  Zar" pitchFamily="2" charset="-78"/>
            </a:endParaRPr>
          </a:p>
        </p:txBody>
      </p:sp>
      <p:sp>
        <p:nvSpPr>
          <p:cNvPr id="2" name="Title 1"/>
          <p:cNvSpPr>
            <a:spLocks noGrp="1"/>
          </p:cNvSpPr>
          <p:nvPr>
            <p:ph type="title"/>
          </p:nvPr>
        </p:nvSpPr>
        <p:spPr/>
        <p:txBody>
          <a:bodyPr/>
          <a:lstStyle/>
          <a:p>
            <a:pPr>
              <a:defRPr/>
            </a:pPr>
            <a:r>
              <a:rPr lang="en-US" sz="4000" b="1" dirty="0" smtClean="0">
                <a:solidFill>
                  <a:schemeClr val="tx2">
                    <a:lumMod val="75000"/>
                  </a:schemeClr>
                </a:solidFill>
                <a:cs typeface="2  Zar" pitchFamily="2" charset="-78"/>
              </a:rPr>
              <a:t>Recommended dosage in TB</a:t>
            </a:r>
            <a:endParaRPr lang="en-US" sz="4000" b="1" dirty="0">
              <a:solidFill>
                <a:schemeClr val="tx2">
                  <a:lumMod val="75000"/>
                </a:schemeClr>
              </a:solidFill>
              <a:cs typeface="2  Zar" pitchFamily="2" charset="-78"/>
            </a:endParaRP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7" name="Picture 2"/>
          <p:cNvPicPr>
            <a:picLocks noGrp="1" noChangeAspect="1" noChangeArrowheads="1"/>
          </p:cNvPicPr>
          <p:nvPr>
            <p:ph idx="1"/>
          </p:nvPr>
        </p:nvPicPr>
        <p:blipFill>
          <a:blip r:embed="rId2" cstate="print"/>
          <a:srcRect/>
          <a:stretch>
            <a:fillRect/>
          </a:stretch>
        </p:blipFill>
        <p:spPr>
          <a:xfrm>
            <a:off x="357188" y="500063"/>
            <a:ext cx="8429625" cy="6072187"/>
          </a:xfrm>
        </p:spPr>
      </p:pic>
      <p:sp>
        <p:nvSpPr>
          <p:cNvPr id="13314" name="Title 1"/>
          <p:cNvSpPr>
            <a:spLocks noGrp="1"/>
          </p:cNvSpPr>
          <p:nvPr>
            <p:ph type="title"/>
          </p:nvPr>
        </p:nvSpPr>
        <p:spPr/>
        <p:txBody>
          <a:bodyPr/>
          <a:lstStyle/>
          <a:p>
            <a:pPr>
              <a:defRPr/>
            </a:pPr>
            <a:endParaRPr lang="fa-IR"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idx="1"/>
          </p:nvPr>
        </p:nvSpPr>
        <p:spPr>
          <a:xfrm>
            <a:off x="152400" y="304800"/>
            <a:ext cx="8686800" cy="6324600"/>
          </a:xfrm>
        </p:spPr>
        <p:txBody>
          <a:bodyPr/>
          <a:lstStyle/>
          <a:p>
            <a:pPr algn="ctr" rtl="1" eaLnBrk="1" hangingPunct="1">
              <a:defRPr/>
            </a:pPr>
            <a:r>
              <a:rPr lang="en-US" b="1" dirty="0" smtClean="0">
                <a:solidFill>
                  <a:srgbClr val="FF0000"/>
                </a:solidFill>
                <a:cs typeface="B Zar" pitchFamily="2" charset="-78"/>
              </a:rPr>
              <a:t>(DOTS)Directly observation short coarse  therapy</a:t>
            </a:r>
            <a:endParaRPr lang="fa-IR" b="1" dirty="0" smtClean="0">
              <a:solidFill>
                <a:srgbClr val="FF0000"/>
              </a:solidFill>
              <a:cs typeface="B Zar" pitchFamily="2" charset="-78"/>
            </a:endParaRPr>
          </a:p>
          <a:p>
            <a:pPr algn="r" rtl="1" eaLnBrk="1" hangingPunct="1">
              <a:defRPr/>
            </a:pPr>
            <a:r>
              <a:rPr lang="fa-IR" b="1" dirty="0" smtClean="0">
                <a:cs typeface="B Zar" pitchFamily="2" charset="-78"/>
              </a:rPr>
              <a:t>بيماران با كاويتي و در آنهايي كه پايان ماه 2، اسمير مثبت دارند، بايد فاز ابتدايي سه ماهه درمان شوند و كل درمان 9 ماهه شود </a:t>
            </a:r>
          </a:p>
          <a:p>
            <a:pPr algn="r" rtl="1" eaLnBrk="1" hangingPunct="1">
              <a:buFont typeface="Wingdings" pitchFamily="2" charset="2"/>
              <a:buNone/>
              <a:defRPr/>
            </a:pPr>
            <a:endParaRPr lang="fa-IR" sz="1600" b="1" dirty="0" smtClean="0">
              <a:solidFill>
                <a:srgbClr val="FFFF00"/>
              </a:solidFill>
              <a:cs typeface="B Zar" pitchFamily="2" charset="-78"/>
            </a:endParaRPr>
          </a:p>
          <a:p>
            <a:pPr algn="r" rtl="1" eaLnBrk="1" hangingPunct="1">
              <a:defRPr/>
            </a:pPr>
            <a:r>
              <a:rPr lang="fa-IR" b="1" dirty="0" smtClean="0">
                <a:solidFill>
                  <a:srgbClr val="FF0000"/>
                </a:solidFill>
                <a:cs typeface="B Zar" pitchFamily="2" charset="-78"/>
              </a:rPr>
              <a:t>فازهاي درماني : </a:t>
            </a:r>
            <a:r>
              <a:rPr lang="en-US" b="1" dirty="0" smtClean="0">
                <a:cs typeface="B Zar" pitchFamily="2" charset="-78"/>
              </a:rPr>
              <a:t>Initial</a:t>
            </a:r>
            <a:r>
              <a:rPr lang="fa-IR" b="1" dirty="0" smtClean="0">
                <a:cs typeface="B Zar" pitchFamily="2" charset="-78"/>
              </a:rPr>
              <a:t> يا باكتريسيدال </a:t>
            </a:r>
            <a:r>
              <a:rPr lang="en-US" b="1" dirty="0" smtClean="0">
                <a:cs typeface="B Zar" pitchFamily="2" charset="-78"/>
              </a:rPr>
              <a:t>Continuing</a:t>
            </a:r>
            <a:r>
              <a:rPr lang="fa-IR" b="1" dirty="0" smtClean="0">
                <a:cs typeface="B Zar" pitchFamily="2" charset="-78"/>
              </a:rPr>
              <a:t> يا فاز استريليزينگ فاز اول اغلب باسيلهاي </a:t>
            </a:r>
            <a:r>
              <a:rPr lang="en-US" b="1" dirty="0" smtClean="0">
                <a:cs typeface="B Zar" pitchFamily="2" charset="-78"/>
              </a:rPr>
              <a:t>TB</a:t>
            </a:r>
            <a:r>
              <a:rPr lang="fa-IR" b="1" dirty="0" smtClean="0">
                <a:cs typeface="B Zar" pitchFamily="2" charset="-78"/>
              </a:rPr>
              <a:t> كشته مي شوند. سمپتومها خوب مي شوند و بيمار غير عفوني مي شود. در فاز دوم جهت محدود كردن ميكوباكتريوم هاي باقيمانده و ممانعت از ريلاپس است.</a:t>
            </a: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defRPr/>
            </a:pPr>
            <a:r>
              <a:rPr lang="en-US" dirty="0" smtClean="0">
                <a:solidFill>
                  <a:srgbClr val="FF0000"/>
                </a:solidFill>
              </a:rPr>
              <a:t>First-Line Agents</a:t>
            </a:r>
            <a:endParaRPr lang="en-US" dirty="0">
              <a:solidFill>
                <a:srgbClr val="FF0000"/>
              </a:solidFill>
            </a:endParaRPr>
          </a:p>
        </p:txBody>
      </p:sp>
      <p:sp>
        <p:nvSpPr>
          <p:cNvPr id="98307" name="Rectangle 3"/>
          <p:cNvSpPr>
            <a:spLocks noGrp="1" noChangeArrowheads="1"/>
          </p:cNvSpPr>
          <p:nvPr>
            <p:ph sz="half" idx="1"/>
          </p:nvPr>
        </p:nvSpPr>
        <p:spPr/>
        <p:txBody>
          <a:bodyPr/>
          <a:lstStyle/>
          <a:p>
            <a:pPr>
              <a:defRPr/>
            </a:pPr>
            <a:r>
              <a:rPr lang="en-US"/>
              <a:t>Isoniazide</a:t>
            </a:r>
          </a:p>
          <a:p>
            <a:pPr>
              <a:defRPr/>
            </a:pPr>
            <a:r>
              <a:rPr lang="en-US"/>
              <a:t>Rifampin</a:t>
            </a:r>
          </a:p>
          <a:p>
            <a:pPr>
              <a:defRPr/>
            </a:pPr>
            <a:r>
              <a:rPr lang="en-US"/>
              <a:t>Pyrazinamide</a:t>
            </a:r>
          </a:p>
          <a:p>
            <a:pPr>
              <a:defRPr/>
            </a:pPr>
            <a:r>
              <a:rPr lang="en-US"/>
              <a:t>Ethambutol</a:t>
            </a:r>
          </a:p>
          <a:p>
            <a:pPr>
              <a:defRPr/>
            </a:pPr>
            <a:r>
              <a:rPr lang="en-US"/>
              <a:t>Streptomycin</a:t>
            </a:r>
          </a:p>
        </p:txBody>
      </p:sp>
      <p:sp>
        <p:nvSpPr>
          <p:cNvPr id="98308" name="Rectangle 4"/>
          <p:cNvSpPr>
            <a:spLocks noGrp="1" noChangeArrowheads="1"/>
          </p:cNvSpPr>
          <p:nvPr>
            <p:ph sz="half" idx="2"/>
          </p:nvPr>
        </p:nvSpPr>
        <p:spPr>
          <a:xfrm>
            <a:off x="4622800" y="1600200"/>
            <a:ext cx="4013200" cy="5105400"/>
          </a:xfrm>
        </p:spPr>
        <p:txBody>
          <a:bodyPr/>
          <a:lstStyle/>
          <a:p>
            <a:pPr>
              <a:defRPr/>
            </a:pPr>
            <a:r>
              <a:rPr lang="en-US"/>
              <a:t>Isoniazide</a:t>
            </a:r>
          </a:p>
          <a:p>
            <a:pPr lvl="1">
              <a:defRPr/>
            </a:pPr>
            <a:r>
              <a:rPr lang="en-US"/>
              <a:t>most potent drug</a:t>
            </a:r>
          </a:p>
          <a:p>
            <a:pPr lvl="1">
              <a:defRPr/>
            </a:pPr>
            <a:r>
              <a:rPr lang="en-US"/>
              <a:t>inhibits formation of outer mycolic acid</a:t>
            </a:r>
          </a:p>
          <a:p>
            <a:pPr lvl="1">
              <a:defRPr/>
            </a:pPr>
            <a:r>
              <a:rPr lang="en-US"/>
              <a:t>widely distributes and penetrates CSF</a:t>
            </a:r>
          </a:p>
          <a:p>
            <a:pPr lvl="1">
              <a:defRPr/>
            </a:pPr>
            <a:r>
              <a:rPr lang="en-US"/>
              <a:t>metabolized in liver, excreted in urine, saliva, and sputum</a:t>
            </a:r>
          </a:p>
          <a:p>
            <a:pPr lvl="1">
              <a:defRPr/>
            </a:pPr>
            <a:r>
              <a:rPr lang="en-US"/>
              <a:t>side effects: hypersensitivity, neruopathy, hepatotoxicity</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dirty="0">
                <a:solidFill>
                  <a:srgbClr val="FF0000"/>
                </a:solidFill>
              </a:rPr>
              <a:t>First-Line Agents</a:t>
            </a:r>
          </a:p>
        </p:txBody>
      </p:sp>
      <p:sp>
        <p:nvSpPr>
          <p:cNvPr id="99331" name="Rectangle 3"/>
          <p:cNvSpPr>
            <a:spLocks noGrp="1" noChangeArrowheads="1"/>
          </p:cNvSpPr>
          <p:nvPr>
            <p:ph sz="half" idx="1"/>
          </p:nvPr>
        </p:nvSpPr>
        <p:spPr/>
        <p:txBody>
          <a:bodyPr/>
          <a:lstStyle/>
          <a:p>
            <a:pPr>
              <a:defRPr/>
            </a:pPr>
            <a:r>
              <a:rPr lang="en-US"/>
              <a:t>Isoniazide</a:t>
            </a:r>
          </a:p>
          <a:p>
            <a:pPr>
              <a:defRPr/>
            </a:pPr>
            <a:r>
              <a:rPr lang="en-US"/>
              <a:t>Rifampin</a:t>
            </a:r>
          </a:p>
          <a:p>
            <a:pPr>
              <a:defRPr/>
            </a:pPr>
            <a:r>
              <a:rPr lang="en-US"/>
              <a:t>Pyrazinamide</a:t>
            </a:r>
          </a:p>
          <a:p>
            <a:pPr>
              <a:defRPr/>
            </a:pPr>
            <a:r>
              <a:rPr lang="en-US"/>
              <a:t>Ethambutol</a:t>
            </a:r>
          </a:p>
          <a:p>
            <a:pPr>
              <a:defRPr/>
            </a:pPr>
            <a:r>
              <a:rPr lang="en-US"/>
              <a:t>Streptomycin</a:t>
            </a:r>
          </a:p>
        </p:txBody>
      </p:sp>
      <p:sp>
        <p:nvSpPr>
          <p:cNvPr id="99332" name="Rectangle 4"/>
          <p:cNvSpPr>
            <a:spLocks noGrp="1" noChangeArrowheads="1"/>
          </p:cNvSpPr>
          <p:nvPr>
            <p:ph sz="half" idx="2"/>
          </p:nvPr>
        </p:nvSpPr>
        <p:spPr>
          <a:xfrm>
            <a:off x="4622800" y="1676400"/>
            <a:ext cx="4368800" cy="5181600"/>
          </a:xfrm>
        </p:spPr>
        <p:txBody>
          <a:bodyPr/>
          <a:lstStyle/>
          <a:p>
            <a:pPr>
              <a:defRPr/>
            </a:pPr>
            <a:r>
              <a:rPr lang="en-US"/>
              <a:t>Rifampin</a:t>
            </a:r>
          </a:p>
          <a:p>
            <a:pPr lvl="1">
              <a:defRPr/>
            </a:pPr>
            <a:r>
              <a:rPr lang="en-US" sz="2000"/>
              <a:t>from Streptomyces</a:t>
            </a:r>
          </a:p>
          <a:p>
            <a:pPr lvl="1">
              <a:defRPr/>
            </a:pPr>
            <a:r>
              <a:rPr lang="en-US" sz="2000"/>
              <a:t>antibacterial and anti-tubercule</a:t>
            </a:r>
          </a:p>
          <a:p>
            <a:pPr lvl="1">
              <a:defRPr/>
            </a:pPr>
            <a:r>
              <a:rPr lang="en-US" sz="2000"/>
              <a:t>interferes with RNA transcription</a:t>
            </a:r>
          </a:p>
          <a:p>
            <a:pPr lvl="1">
              <a:defRPr/>
            </a:pPr>
            <a:r>
              <a:rPr lang="en-US" sz="2000"/>
              <a:t>wide distribution, penetrates CSF</a:t>
            </a:r>
          </a:p>
          <a:p>
            <a:pPr lvl="1">
              <a:defRPr/>
            </a:pPr>
            <a:r>
              <a:rPr lang="en-US" sz="2000"/>
              <a:t>metabolized in liver</a:t>
            </a:r>
          </a:p>
          <a:p>
            <a:pPr lvl="1">
              <a:defRPr/>
            </a:pPr>
            <a:r>
              <a:rPr lang="en-US" sz="2000"/>
              <a:t>gives orange-red color to stool, urine and tears</a:t>
            </a:r>
          </a:p>
          <a:p>
            <a:pPr lvl="1">
              <a:defRPr/>
            </a:pPr>
            <a:r>
              <a:rPr lang="en-US" sz="2000"/>
              <a:t>side effects: rash, GI upset, hepatotoxicity</a:t>
            </a:r>
            <a:endParaRPr lang="en-US"/>
          </a:p>
          <a:p>
            <a:pPr lvl="1">
              <a:defRPr/>
            </a:pPr>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solidFill>
                  <a:srgbClr val="FF0000"/>
                </a:solidFill>
              </a:rPr>
              <a:t>First-Line Agents</a:t>
            </a:r>
          </a:p>
        </p:txBody>
      </p:sp>
      <p:sp>
        <p:nvSpPr>
          <p:cNvPr id="100355" name="Rectangle 3"/>
          <p:cNvSpPr>
            <a:spLocks noGrp="1" noChangeArrowheads="1"/>
          </p:cNvSpPr>
          <p:nvPr>
            <p:ph sz="half" idx="1"/>
          </p:nvPr>
        </p:nvSpPr>
        <p:spPr/>
        <p:txBody>
          <a:bodyPr/>
          <a:lstStyle/>
          <a:p>
            <a:pPr>
              <a:defRPr/>
            </a:pPr>
            <a:r>
              <a:rPr lang="en-US"/>
              <a:t>Isoniazide</a:t>
            </a:r>
          </a:p>
          <a:p>
            <a:pPr>
              <a:defRPr/>
            </a:pPr>
            <a:r>
              <a:rPr lang="en-US"/>
              <a:t>Rifampin</a:t>
            </a:r>
          </a:p>
          <a:p>
            <a:pPr>
              <a:defRPr/>
            </a:pPr>
            <a:r>
              <a:rPr lang="en-US"/>
              <a:t>Pyrazinamide</a:t>
            </a:r>
          </a:p>
          <a:p>
            <a:pPr>
              <a:defRPr/>
            </a:pPr>
            <a:r>
              <a:rPr lang="en-US"/>
              <a:t>Ethambutol</a:t>
            </a:r>
          </a:p>
          <a:p>
            <a:pPr>
              <a:defRPr/>
            </a:pPr>
            <a:r>
              <a:rPr lang="en-US"/>
              <a:t>Streptomycin</a:t>
            </a:r>
          </a:p>
        </p:txBody>
      </p:sp>
      <p:sp>
        <p:nvSpPr>
          <p:cNvPr id="100356" name="Rectangle 4"/>
          <p:cNvSpPr>
            <a:spLocks noGrp="1" noChangeArrowheads="1"/>
          </p:cNvSpPr>
          <p:nvPr>
            <p:ph sz="half" idx="2"/>
          </p:nvPr>
        </p:nvSpPr>
        <p:spPr/>
        <p:txBody>
          <a:bodyPr/>
          <a:lstStyle/>
          <a:p>
            <a:pPr>
              <a:defRPr/>
            </a:pPr>
            <a:r>
              <a:rPr lang="en-US"/>
              <a:t>Pyrazinamide</a:t>
            </a:r>
          </a:p>
          <a:p>
            <a:pPr lvl="1">
              <a:defRPr/>
            </a:pPr>
            <a:r>
              <a:rPr lang="en-US"/>
              <a:t>hydrolyzed to pyrazinoic acid</a:t>
            </a:r>
          </a:p>
          <a:p>
            <a:pPr lvl="1">
              <a:defRPr/>
            </a:pPr>
            <a:r>
              <a:rPr lang="en-US"/>
              <a:t>unclear mechanism</a:t>
            </a:r>
          </a:p>
          <a:p>
            <a:pPr lvl="1">
              <a:defRPr/>
            </a:pPr>
            <a:r>
              <a:rPr lang="en-US"/>
              <a:t>widely distributed, including CSF</a:t>
            </a:r>
          </a:p>
          <a:p>
            <a:pPr lvl="1">
              <a:defRPr/>
            </a:pPr>
            <a:r>
              <a:rPr lang="en-US"/>
              <a:t>side effects:  GI upset, hepatotoxicity, hyperuricemia</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n-US" dirty="0">
                <a:solidFill>
                  <a:srgbClr val="FF0000"/>
                </a:solidFill>
              </a:rPr>
              <a:t>First-Line Agents</a:t>
            </a:r>
          </a:p>
        </p:txBody>
      </p:sp>
      <p:sp>
        <p:nvSpPr>
          <p:cNvPr id="101379" name="Rectangle 3"/>
          <p:cNvSpPr>
            <a:spLocks noGrp="1" noChangeArrowheads="1"/>
          </p:cNvSpPr>
          <p:nvPr>
            <p:ph sz="half" idx="1"/>
          </p:nvPr>
        </p:nvSpPr>
        <p:spPr/>
        <p:txBody>
          <a:bodyPr/>
          <a:lstStyle/>
          <a:p>
            <a:pPr>
              <a:defRPr/>
            </a:pPr>
            <a:r>
              <a:rPr lang="en-US"/>
              <a:t>Isoniazide</a:t>
            </a:r>
          </a:p>
          <a:p>
            <a:pPr>
              <a:defRPr/>
            </a:pPr>
            <a:r>
              <a:rPr lang="en-US"/>
              <a:t>Rifampin</a:t>
            </a:r>
          </a:p>
          <a:p>
            <a:pPr>
              <a:defRPr/>
            </a:pPr>
            <a:r>
              <a:rPr lang="en-US"/>
              <a:t>Pyrazinamide</a:t>
            </a:r>
          </a:p>
          <a:p>
            <a:pPr>
              <a:defRPr/>
            </a:pPr>
            <a:r>
              <a:rPr lang="en-US"/>
              <a:t>Ethambutol</a:t>
            </a:r>
          </a:p>
          <a:p>
            <a:pPr>
              <a:defRPr/>
            </a:pPr>
            <a:r>
              <a:rPr lang="en-US"/>
              <a:t>Streptomycin</a:t>
            </a:r>
          </a:p>
        </p:txBody>
      </p:sp>
      <p:sp>
        <p:nvSpPr>
          <p:cNvPr id="101380" name="Rectangle 4"/>
          <p:cNvSpPr>
            <a:spLocks noGrp="1" noChangeArrowheads="1"/>
          </p:cNvSpPr>
          <p:nvPr>
            <p:ph sz="half" idx="2"/>
          </p:nvPr>
        </p:nvSpPr>
        <p:spPr/>
        <p:txBody>
          <a:bodyPr/>
          <a:lstStyle/>
          <a:p>
            <a:pPr>
              <a:defRPr/>
            </a:pPr>
            <a:r>
              <a:rPr lang="en-US"/>
              <a:t>Ethambutol</a:t>
            </a:r>
          </a:p>
          <a:p>
            <a:pPr lvl="1">
              <a:defRPr/>
            </a:pPr>
            <a:r>
              <a:rPr lang="en-US"/>
              <a:t>inhibits cell wall synthesis and maintenance</a:t>
            </a:r>
          </a:p>
          <a:p>
            <a:pPr lvl="1">
              <a:defRPr/>
            </a:pPr>
            <a:r>
              <a:rPr lang="en-US"/>
              <a:t>widely distributed, penetrates CSF</a:t>
            </a:r>
          </a:p>
          <a:p>
            <a:pPr lvl="1">
              <a:defRPr/>
            </a:pPr>
            <a:r>
              <a:rPr lang="en-US"/>
              <a:t>partially metabolized, excreted in urine</a:t>
            </a:r>
          </a:p>
          <a:p>
            <a:pPr lvl="1">
              <a:defRPr/>
            </a:pPr>
            <a:r>
              <a:rPr lang="en-US"/>
              <a:t>potential for optic neuritis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28600" y="1600200"/>
            <a:ext cx="8686800" cy="5029200"/>
          </a:xfrm>
        </p:spPr>
        <p:txBody>
          <a:bodyPr/>
          <a:lstStyle/>
          <a:p>
            <a:pPr algn="r" rtl="1" eaLnBrk="1" hangingPunct="1">
              <a:lnSpc>
                <a:spcPct val="95000"/>
              </a:lnSpc>
              <a:defRPr/>
            </a:pPr>
            <a:r>
              <a:rPr lang="fa-IR" sz="2600" b="1" dirty="0" smtClean="0">
                <a:cs typeface="B Zar" pitchFamily="2" charset="-78"/>
              </a:rPr>
              <a:t>باسيل هوازي </a:t>
            </a:r>
            <a:r>
              <a:rPr lang="el-GR" sz="2600" b="1" dirty="0" smtClean="0"/>
              <a:t>μ</a:t>
            </a:r>
            <a:r>
              <a:rPr lang="en-US" sz="2600" b="1" dirty="0" smtClean="0">
                <a:cs typeface="B Zar" pitchFamily="2" charset="-78"/>
              </a:rPr>
              <a:t>m</a:t>
            </a:r>
            <a:r>
              <a:rPr lang="fa-IR" sz="2600" b="1" dirty="0" smtClean="0">
                <a:cs typeface="B Zar" pitchFamily="2" charset="-78"/>
              </a:rPr>
              <a:t> 3×0/5 كه پس از رنگ آميزي گرم، به وسیله الکل</a:t>
            </a:r>
            <a:r>
              <a:rPr lang="en-US" sz="2600" b="1" dirty="0" err="1" smtClean="0">
                <a:cs typeface="B Zar" pitchFamily="2" charset="-78"/>
              </a:rPr>
              <a:t>Declorized</a:t>
            </a:r>
            <a:r>
              <a:rPr lang="fa-IR" sz="2600" b="1" dirty="0" smtClean="0">
                <a:cs typeface="B Zar" pitchFamily="2" charset="-78"/>
              </a:rPr>
              <a:t> می شود  که ناشي از محتواي زياد ميكوليك اسيد و </a:t>
            </a:r>
            <a:r>
              <a:rPr lang="en-US" sz="2600" b="1" dirty="0" smtClean="0">
                <a:cs typeface="B Zar" pitchFamily="2" charset="-78"/>
              </a:rPr>
              <a:t>Fatty Acid</a:t>
            </a:r>
            <a:r>
              <a:rPr lang="fa-IR" sz="2600" b="1" dirty="0" smtClean="0">
                <a:cs typeface="B Zar" pitchFamily="2" charset="-78"/>
              </a:rPr>
              <a:t> در جدار آن است. </a:t>
            </a:r>
          </a:p>
          <a:p>
            <a:pPr algn="r" rtl="1" eaLnBrk="1" hangingPunct="1">
              <a:lnSpc>
                <a:spcPct val="95000"/>
              </a:lnSpc>
              <a:defRPr/>
            </a:pPr>
            <a:r>
              <a:rPr lang="fa-IR" sz="2600" b="1" dirty="0" smtClean="0">
                <a:cs typeface="B Zar" pitchFamily="2" charset="-78"/>
              </a:rPr>
              <a:t>بدون حركت، بدون اسپور، زمان براي توليد مثل </a:t>
            </a:r>
            <a:r>
              <a:rPr lang="en-US" sz="2600" b="1" dirty="0" smtClean="0">
                <a:cs typeface="B Zar" pitchFamily="2" charset="-78"/>
              </a:rPr>
              <a:t>h</a:t>
            </a:r>
            <a:r>
              <a:rPr lang="fa-IR" sz="2600" b="1" dirty="0" smtClean="0">
                <a:cs typeface="B Zar" pitchFamily="2" charset="-78"/>
              </a:rPr>
              <a:t> 20-15 در محيط </a:t>
            </a:r>
            <a:r>
              <a:rPr lang="en-US" sz="2600" b="1" dirty="0" smtClean="0">
                <a:cs typeface="B Zar" pitchFamily="2" charset="-78"/>
              </a:rPr>
              <a:t>Solid</a:t>
            </a:r>
            <a:r>
              <a:rPr lang="fa-IR" sz="2600" b="1" dirty="0" smtClean="0">
                <a:cs typeface="B Zar" pitchFamily="2" charset="-78"/>
              </a:rPr>
              <a:t> به مدت 8-3 هفته رشد مي كند. باسيلهاي قرمز در زمينه آبي كه يا از انتها به هم مي چسبند (</a:t>
            </a:r>
            <a:r>
              <a:rPr lang="en-US" sz="2600" b="1" dirty="0" smtClean="0">
                <a:cs typeface="B Zar" pitchFamily="2" charset="-78"/>
              </a:rPr>
              <a:t>v</a:t>
            </a:r>
            <a:r>
              <a:rPr lang="fa-IR" sz="2600" b="1" dirty="0" smtClean="0">
                <a:cs typeface="B Zar" pitchFamily="2" charset="-78"/>
              </a:rPr>
              <a:t>) و يا حالت موازي دارند (=) </a:t>
            </a:r>
          </a:p>
          <a:p>
            <a:pPr algn="r" rtl="1" eaLnBrk="1" hangingPunct="1">
              <a:lnSpc>
                <a:spcPct val="95000"/>
              </a:lnSpc>
              <a:defRPr/>
            </a:pPr>
            <a:r>
              <a:rPr lang="fa-IR" sz="2600" b="1" dirty="0" smtClean="0">
                <a:cs typeface="B Zar" pitchFamily="2" charset="-78"/>
              </a:rPr>
              <a:t>مقدار 10</a:t>
            </a:r>
            <a:r>
              <a:rPr lang="fa-IR" sz="2600" b="1" baseline="30000" dirty="0" smtClean="0">
                <a:cs typeface="B Zar" pitchFamily="2" charset="-78"/>
              </a:rPr>
              <a:t>4</a:t>
            </a:r>
            <a:r>
              <a:rPr lang="fa-IR" sz="2600" b="1" dirty="0" smtClean="0">
                <a:cs typeface="B Zar" pitchFamily="2" charset="-78"/>
              </a:rPr>
              <a:t> تا 10</a:t>
            </a:r>
            <a:r>
              <a:rPr lang="fa-IR" sz="2600" b="1" baseline="30000" dirty="0" smtClean="0">
                <a:cs typeface="B Zar" pitchFamily="2" charset="-78"/>
              </a:rPr>
              <a:t>5</a:t>
            </a:r>
            <a:r>
              <a:rPr lang="fa-IR" sz="2600" b="1" dirty="0" smtClean="0">
                <a:cs typeface="B Zar" pitchFamily="2" charset="-78"/>
              </a:rPr>
              <a:t> ارگانيسم در هر ميلي ليتر خلط نياز است تا اسمير مثبت شود و فقط یك ارگانيسم روي اسلايد زير ميكروسكوپ براي تشخيص كفايت مي كند</a:t>
            </a:r>
          </a:p>
          <a:p>
            <a:pPr algn="r" rtl="1" eaLnBrk="1" hangingPunct="1">
              <a:lnSpc>
                <a:spcPct val="95000"/>
              </a:lnSpc>
              <a:defRPr/>
            </a:pPr>
            <a:r>
              <a:rPr lang="fa-IR" sz="2600" b="1" dirty="0" smtClean="0">
                <a:cs typeface="B Zar" pitchFamily="2" charset="-78"/>
              </a:rPr>
              <a:t>رنگ آميزي فلوروكروم با اورامين رودامين، يك فرم تغيير يافته اسيد الكل با استفاده از افزودن پتاسيم است</a:t>
            </a:r>
          </a:p>
          <a:p>
            <a:pPr algn="r" rtl="1" eaLnBrk="1" hangingPunct="1">
              <a:lnSpc>
                <a:spcPct val="95000"/>
              </a:lnSpc>
              <a:defRPr/>
            </a:pPr>
            <a:r>
              <a:rPr lang="fa-IR" sz="2600" b="1" dirty="0" smtClean="0">
                <a:cs typeface="B Zar" pitchFamily="2" charset="-78"/>
              </a:rPr>
              <a:t>بهترين روش تشخيصي رنگ آميزي با زيل نلسون مي باشد</a:t>
            </a:r>
            <a:endParaRPr lang="en-US" sz="2600" b="1" dirty="0" smtClean="0">
              <a:cs typeface="B Zar" pitchFamily="2" charset="-78"/>
            </a:endParaRPr>
          </a:p>
        </p:txBody>
      </p:sp>
      <p:sp>
        <p:nvSpPr>
          <p:cNvPr id="4098" name="Rectangle 2"/>
          <p:cNvSpPr>
            <a:spLocks noGrp="1" noChangeArrowheads="1"/>
          </p:cNvSpPr>
          <p:nvPr>
            <p:ph type="title"/>
          </p:nvPr>
        </p:nvSpPr>
        <p:spPr/>
        <p:txBody>
          <a:bodyPr>
            <a:normAutofit/>
          </a:bodyPr>
          <a:lstStyle/>
          <a:p>
            <a:pPr algn="ctr" rtl="1" eaLnBrk="1" hangingPunct="1">
              <a:defRPr/>
            </a:pPr>
            <a:r>
              <a:rPr lang="fa-IR" sz="5400" b="1" dirty="0" smtClean="0">
                <a:solidFill>
                  <a:srgbClr val="FF0000"/>
                </a:solidFill>
                <a:cs typeface="B Zar" pitchFamily="2" charset="-78"/>
              </a:rPr>
              <a:t>ميكروبيولوژي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defRPr/>
            </a:pPr>
            <a:r>
              <a:rPr lang="en-US" dirty="0">
                <a:solidFill>
                  <a:srgbClr val="FF0000"/>
                </a:solidFill>
              </a:rPr>
              <a:t>First-Line Agents</a:t>
            </a:r>
          </a:p>
        </p:txBody>
      </p:sp>
      <p:sp>
        <p:nvSpPr>
          <p:cNvPr id="102403" name="Rectangle 3"/>
          <p:cNvSpPr>
            <a:spLocks noGrp="1" noChangeArrowheads="1"/>
          </p:cNvSpPr>
          <p:nvPr>
            <p:ph sz="half" idx="1"/>
          </p:nvPr>
        </p:nvSpPr>
        <p:spPr/>
        <p:txBody>
          <a:bodyPr/>
          <a:lstStyle/>
          <a:p>
            <a:pPr>
              <a:defRPr/>
            </a:pPr>
            <a:r>
              <a:rPr lang="en-US"/>
              <a:t>Isoniazide</a:t>
            </a:r>
          </a:p>
          <a:p>
            <a:pPr>
              <a:defRPr/>
            </a:pPr>
            <a:r>
              <a:rPr lang="en-US"/>
              <a:t>Rifampin</a:t>
            </a:r>
          </a:p>
          <a:p>
            <a:pPr>
              <a:defRPr/>
            </a:pPr>
            <a:r>
              <a:rPr lang="en-US"/>
              <a:t>Pyrazinamide</a:t>
            </a:r>
          </a:p>
          <a:p>
            <a:pPr>
              <a:defRPr/>
            </a:pPr>
            <a:r>
              <a:rPr lang="en-US"/>
              <a:t>Ethambutol</a:t>
            </a:r>
          </a:p>
          <a:p>
            <a:pPr>
              <a:defRPr/>
            </a:pPr>
            <a:r>
              <a:rPr lang="en-US"/>
              <a:t>Streptomycin</a:t>
            </a:r>
          </a:p>
        </p:txBody>
      </p:sp>
      <p:sp>
        <p:nvSpPr>
          <p:cNvPr id="102404" name="Rectangle 4"/>
          <p:cNvSpPr>
            <a:spLocks noGrp="1" noChangeArrowheads="1"/>
          </p:cNvSpPr>
          <p:nvPr>
            <p:ph sz="half" idx="2"/>
          </p:nvPr>
        </p:nvSpPr>
        <p:spPr>
          <a:xfrm>
            <a:off x="4622800" y="1600200"/>
            <a:ext cx="4368800" cy="5257800"/>
          </a:xfrm>
        </p:spPr>
        <p:txBody>
          <a:bodyPr/>
          <a:lstStyle/>
          <a:p>
            <a:pPr>
              <a:defRPr/>
            </a:pPr>
            <a:r>
              <a:rPr lang="en-US"/>
              <a:t>Streptomycin</a:t>
            </a:r>
          </a:p>
          <a:p>
            <a:pPr lvl="1">
              <a:defRPr/>
            </a:pPr>
            <a:r>
              <a:rPr lang="en-US"/>
              <a:t>aminoglycoside</a:t>
            </a:r>
          </a:p>
          <a:p>
            <a:pPr lvl="1">
              <a:defRPr/>
            </a:pPr>
            <a:r>
              <a:rPr lang="en-US"/>
              <a:t>binds 30S subunit</a:t>
            </a:r>
          </a:p>
          <a:p>
            <a:pPr lvl="1">
              <a:defRPr/>
            </a:pPr>
            <a:r>
              <a:rPr lang="en-US"/>
              <a:t>penetrates synovial, pleural, pericardial, and ascitic fluids but not CSF</a:t>
            </a:r>
          </a:p>
          <a:p>
            <a:pPr lvl="1">
              <a:defRPr/>
            </a:pPr>
            <a:r>
              <a:rPr lang="en-US"/>
              <a:t>renal excretion</a:t>
            </a:r>
          </a:p>
          <a:p>
            <a:pPr lvl="1">
              <a:defRPr/>
            </a:pPr>
            <a:r>
              <a:rPr lang="en-US"/>
              <a:t>side effects: hypersensitivity, paraesthesias, auditory or vestibular dysfunction, nephrotoxicity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                        initial          </a:t>
            </a:r>
            <a:r>
              <a:rPr lang="en-US" dirty="0" err="1" smtClean="0"/>
              <a:t>continuatin</a:t>
            </a:r>
            <a:endParaRPr lang="en-US" dirty="0" smtClean="0"/>
          </a:p>
          <a:p>
            <a:pPr>
              <a:defRPr/>
            </a:pPr>
            <a:r>
              <a:rPr lang="en-US" sz="2400" dirty="0" smtClean="0"/>
              <a:t>Culture positive            2 HRZE                  4 HR</a:t>
            </a:r>
          </a:p>
          <a:p>
            <a:pPr>
              <a:defRPr/>
            </a:pPr>
            <a:r>
              <a:rPr lang="en-US" sz="2400" dirty="0" smtClean="0"/>
              <a:t>Culture negative           2 HRZE                  4 HR</a:t>
            </a:r>
          </a:p>
          <a:p>
            <a:pPr>
              <a:defRPr/>
            </a:pPr>
            <a:r>
              <a:rPr lang="en-US" sz="2400" dirty="0" err="1" smtClean="0"/>
              <a:t>Relaps</a:t>
            </a:r>
            <a:r>
              <a:rPr lang="en-US" sz="2400" dirty="0" smtClean="0"/>
              <a:t>                         3 HRZES                5 HRE</a:t>
            </a:r>
          </a:p>
          <a:p>
            <a:pPr>
              <a:defRPr/>
            </a:pPr>
            <a:r>
              <a:rPr lang="en-US" sz="2400" dirty="0" smtClean="0"/>
              <a:t>Resistance to H            6 RZE  </a:t>
            </a:r>
          </a:p>
          <a:p>
            <a:pPr>
              <a:defRPr/>
            </a:pPr>
            <a:r>
              <a:rPr lang="en-US" sz="2400" dirty="0" smtClean="0"/>
              <a:t> Resistance to R           12-18 HZEQ</a:t>
            </a:r>
          </a:p>
          <a:p>
            <a:pPr>
              <a:defRPr/>
            </a:pPr>
            <a:r>
              <a:rPr lang="en-US" sz="2400" dirty="0" smtClean="0"/>
              <a:t>Resistance to  </a:t>
            </a:r>
            <a:r>
              <a:rPr lang="en-US" sz="2400" smtClean="0"/>
              <a:t>H+R       </a:t>
            </a:r>
            <a:r>
              <a:rPr lang="en-US" sz="2400" dirty="0" smtClean="0"/>
              <a:t>20 ZEQ + S</a:t>
            </a:r>
          </a:p>
          <a:p>
            <a:pPr>
              <a:defRPr/>
            </a:pPr>
            <a:r>
              <a:rPr lang="en-US" sz="2400" dirty="0" smtClean="0"/>
              <a:t>Resistance to all drugs  20  Q+ S+ PAS+ </a:t>
            </a:r>
            <a:r>
              <a:rPr lang="en-US" sz="2400" dirty="0" err="1" smtClean="0"/>
              <a:t>cycloserine</a:t>
            </a:r>
            <a:endParaRPr lang="en-US" sz="2400" dirty="0"/>
          </a:p>
        </p:txBody>
      </p:sp>
      <p:sp>
        <p:nvSpPr>
          <p:cNvPr id="2" name="Title 1"/>
          <p:cNvSpPr>
            <a:spLocks noGrp="1"/>
          </p:cNvSpPr>
          <p:nvPr>
            <p:ph type="title"/>
          </p:nvPr>
        </p:nvSpPr>
        <p:spPr/>
        <p:txBody>
          <a:bodyPr/>
          <a:lstStyle/>
          <a:p>
            <a:pPr>
              <a:defRPr/>
            </a:pPr>
            <a:r>
              <a:rPr lang="en-US" dirty="0" smtClean="0">
                <a:solidFill>
                  <a:srgbClr val="FF0000"/>
                </a:solidFill>
              </a:rPr>
              <a:t>Anti tuberculosis treatment</a:t>
            </a:r>
            <a:endParaRPr lang="en-US" dirty="0">
              <a:solidFill>
                <a:srgbClr val="FF0000"/>
              </a:solidFill>
            </a:endParaRPr>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p:cNvPicPr>
            <a:picLocks noChangeAspect="1" noChangeArrowheads="1"/>
          </p:cNvPicPr>
          <p:nvPr/>
        </p:nvPicPr>
        <p:blipFill>
          <a:blip r:embed="rId2" cstate="print"/>
          <a:srcRect/>
          <a:stretch>
            <a:fillRect/>
          </a:stretch>
        </p:blipFill>
        <p:spPr bwMode="auto">
          <a:xfrm>
            <a:off x="0" y="500063"/>
            <a:ext cx="9144000" cy="5572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857250"/>
            <a:ext cx="8229600" cy="5268913"/>
          </a:xfrm>
        </p:spPr>
        <p:txBody>
          <a:bodyPr/>
          <a:lstStyle/>
          <a:p>
            <a:pPr algn="r" rtl="1">
              <a:buFont typeface="Wingdings 2" pitchFamily="18" charset="2"/>
              <a:buNone/>
              <a:defRPr/>
            </a:pPr>
            <a:r>
              <a:rPr lang="fa-IR" sz="3200" b="1" dirty="0" smtClean="0">
                <a:cs typeface="B Nazanin" pitchFamily="2" charset="-78"/>
              </a:rPr>
              <a:t>در راهبرد</a:t>
            </a:r>
            <a:r>
              <a:rPr lang="en-US" sz="3200" b="1" dirty="0" smtClean="0">
                <a:cs typeface="B Nazanin" pitchFamily="2" charset="-78"/>
              </a:rPr>
              <a:t>DOTS </a:t>
            </a:r>
            <a:r>
              <a:rPr lang="fa-IR" dirty="0" smtClean="0">
                <a:cs typeface="B Nazanin" pitchFamily="2" charset="-78"/>
              </a:rPr>
              <a:t>،</a:t>
            </a:r>
            <a:r>
              <a:rPr lang="fa-IR" sz="3200" b="1" dirty="0" smtClean="0">
                <a:solidFill>
                  <a:srgbClr val="FF0000"/>
                </a:solidFill>
                <a:cs typeface="B Nazanin" pitchFamily="2" charset="-78"/>
              </a:rPr>
              <a:t>بیماران جدید </a:t>
            </a:r>
            <a:r>
              <a:rPr lang="fa-IR" sz="3200" b="1" dirty="0" smtClean="0">
                <a:cs typeface="B Nazanin" pitchFamily="2" charset="-78"/>
              </a:rPr>
              <a:t>با رژیم کوتاه مدت شش ماهه (گروه اول درمانی</a:t>
            </a:r>
            <a:r>
              <a:rPr lang="en-US" sz="3200" b="1" dirty="0" smtClean="0">
                <a:cs typeface="B Nazanin" pitchFamily="2" charset="-78"/>
              </a:rPr>
              <a:t>Cat I =</a:t>
            </a:r>
            <a:r>
              <a:rPr lang="fa-IR" sz="3200" b="1" dirty="0" smtClean="0">
                <a:cs typeface="B Nazanin" pitchFamily="2" charset="-78"/>
              </a:rPr>
              <a:t>)</a:t>
            </a:r>
          </a:p>
          <a:p>
            <a:pPr algn="r" rtl="1">
              <a:buFont typeface="Wingdings 2" pitchFamily="18" charset="2"/>
              <a:buNone/>
              <a:defRPr/>
            </a:pPr>
            <a:r>
              <a:rPr lang="fa-IR" sz="3200" b="1" dirty="0" smtClean="0">
                <a:cs typeface="B Nazanin" pitchFamily="2" charset="-78"/>
              </a:rPr>
              <a:t>و بیماران </a:t>
            </a:r>
            <a:r>
              <a:rPr lang="fa-IR" sz="3200" b="1" dirty="0" smtClean="0">
                <a:solidFill>
                  <a:srgbClr val="FF0000"/>
                </a:solidFill>
                <a:cs typeface="B Nazanin" pitchFamily="2" charset="-78"/>
              </a:rPr>
              <a:t>تحت درمان مجدد </a:t>
            </a:r>
            <a:r>
              <a:rPr lang="fa-IR" sz="3200" b="1" dirty="0" smtClean="0">
                <a:cs typeface="B Nazanin" pitchFamily="2" charset="-78"/>
              </a:rPr>
              <a:t>با رژیم کوتاه مدت هشت ماهه </a:t>
            </a:r>
          </a:p>
          <a:p>
            <a:pPr algn="r" rtl="1">
              <a:buFont typeface="Wingdings 2" pitchFamily="18" charset="2"/>
              <a:buNone/>
              <a:defRPr/>
            </a:pPr>
            <a:r>
              <a:rPr lang="fa-IR" sz="3200" b="1" dirty="0" smtClean="0">
                <a:cs typeface="B Nazanin" pitchFamily="2" charset="-78"/>
              </a:rPr>
              <a:t>(گروه دوم</a:t>
            </a:r>
            <a:r>
              <a:rPr lang="en-US" sz="3200" b="1" dirty="0" smtClean="0">
                <a:cs typeface="B Nazanin" pitchFamily="2" charset="-78"/>
              </a:rPr>
              <a:t>Cat II = </a:t>
            </a:r>
            <a:r>
              <a:rPr lang="fa-IR" sz="3200" b="1" dirty="0" smtClean="0">
                <a:cs typeface="B Nazanin" pitchFamily="2" charset="-78"/>
              </a:rPr>
              <a:t>)</a:t>
            </a:r>
            <a:endParaRPr lang="en-US" sz="3200" b="1" dirty="0" smtClean="0">
              <a:cs typeface="B Nazanin" pitchFamily="2" charset="-78"/>
            </a:endParaRPr>
          </a:p>
          <a:p>
            <a:pPr algn="r" rtl="1">
              <a:buFont typeface="Wingdings 2" pitchFamily="18" charset="2"/>
              <a:buNone/>
              <a:defRPr/>
            </a:pPr>
            <a:r>
              <a:rPr lang="fa-IR" sz="3200" b="1" dirty="0" smtClean="0">
                <a:cs typeface="B Nazanin" pitchFamily="2" charset="-78"/>
              </a:rPr>
              <a:t>درمان می شوند؛ که هر دوی این رژیم های درمانی مشتمل بر دو مرحله هستند:</a:t>
            </a:r>
          </a:p>
          <a:p>
            <a:pPr algn="r" rtl="1">
              <a:lnSpc>
                <a:spcPct val="120000"/>
              </a:lnSpc>
              <a:buClr>
                <a:srgbClr val="FF0000"/>
              </a:buClr>
              <a:buFont typeface="Wingdings" pitchFamily="2" charset="2"/>
              <a:buChar char="v"/>
              <a:defRPr/>
            </a:pPr>
            <a:r>
              <a:rPr lang="fa-IR" sz="3200" b="1" dirty="0" smtClean="0">
                <a:solidFill>
                  <a:srgbClr val="0000FF"/>
                </a:solidFill>
                <a:cs typeface="B Nazanin" pitchFamily="2" charset="-78"/>
              </a:rPr>
              <a:t>مرحله حمله ای</a:t>
            </a:r>
          </a:p>
          <a:p>
            <a:pPr algn="r" rtl="1">
              <a:lnSpc>
                <a:spcPct val="120000"/>
              </a:lnSpc>
              <a:buClr>
                <a:srgbClr val="FF0000"/>
              </a:buClr>
              <a:buFont typeface="Wingdings" pitchFamily="2" charset="2"/>
              <a:buChar char="v"/>
              <a:defRPr/>
            </a:pPr>
            <a:r>
              <a:rPr lang="fa-IR" sz="3200" b="1" dirty="0" smtClean="0">
                <a:solidFill>
                  <a:srgbClr val="0000FF"/>
                </a:solidFill>
                <a:cs typeface="B Nazanin" pitchFamily="2" charset="-78"/>
              </a:rPr>
              <a:t>مرحله نگهدارنده</a:t>
            </a:r>
            <a:endParaRPr lang="fa-IR" b="1" dirty="0" smtClean="0">
              <a:solidFill>
                <a:srgbClr val="0000FF"/>
              </a:solidFill>
              <a:cs typeface="B Nazanin" pitchFamily="2" charset="-78"/>
            </a:endParaRPr>
          </a:p>
          <a:p>
            <a:pPr>
              <a:buFont typeface="Wingdings 2" pitchFamily="18" charset="2"/>
              <a:buNone/>
              <a:defRPr/>
            </a:pPr>
            <a:endParaRPr lang="fa-IR"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88"/>
            <a:ext cx="8229600" cy="5715000"/>
          </a:xfrm>
        </p:spPr>
        <p:txBody>
          <a:bodyPr>
            <a:normAutofit/>
          </a:bodyPr>
          <a:lstStyle/>
          <a:p>
            <a:pPr marL="274320" indent="-274320" algn="r" fontAlgn="auto">
              <a:lnSpc>
                <a:spcPct val="160000"/>
              </a:lnSpc>
              <a:spcAft>
                <a:spcPts val="0"/>
              </a:spcAft>
              <a:buClr>
                <a:schemeClr val="accent3"/>
              </a:buClr>
              <a:buFont typeface="Wingdings 2"/>
              <a:buNone/>
              <a:defRPr/>
            </a:pPr>
            <a:r>
              <a:rPr lang="fa-IR" sz="2800" b="1" dirty="0" smtClean="0">
                <a:cs typeface="B Nazanin" pitchFamily="2" charset="-78"/>
              </a:rPr>
              <a:t>در "گروه اول درمانی" به مدت </a:t>
            </a:r>
            <a:r>
              <a:rPr lang="fa-IR" sz="2800" b="1" dirty="0" smtClean="0">
                <a:solidFill>
                  <a:schemeClr val="accent6">
                    <a:lumMod val="75000"/>
                  </a:schemeClr>
                </a:solidFill>
                <a:cs typeface="B Nazanin" pitchFamily="2" charset="-78"/>
              </a:rPr>
              <a:t>دو</a:t>
            </a:r>
            <a:r>
              <a:rPr lang="fa-IR" sz="2800" b="1" dirty="0" smtClean="0">
                <a:cs typeface="B Nazanin" pitchFamily="2" charset="-78"/>
              </a:rPr>
              <a:t> ماه با 4 دارو (</a:t>
            </a:r>
            <a:r>
              <a:rPr lang="fa-IR" sz="2800" b="1" dirty="0" smtClean="0">
                <a:solidFill>
                  <a:schemeClr val="accent6">
                    <a:lumMod val="75000"/>
                  </a:schemeClr>
                </a:solidFill>
                <a:cs typeface="B Nazanin" pitchFamily="2" charset="-78"/>
              </a:rPr>
              <a:t>ایزونیازید ، ریفامپین، پیرازینامید و اتامبوتول</a:t>
            </a:r>
            <a:r>
              <a:rPr lang="fa-IR" sz="2800" b="1" dirty="0" smtClean="0">
                <a:cs typeface="B Nazanin" pitchFamily="2" charset="-78"/>
              </a:rPr>
              <a:t>)</a:t>
            </a:r>
          </a:p>
          <a:p>
            <a:pPr marL="274320" indent="-274320" algn="r" fontAlgn="auto">
              <a:spcAft>
                <a:spcPts val="0"/>
              </a:spcAft>
              <a:buClr>
                <a:schemeClr val="accent3"/>
              </a:buClr>
              <a:buFont typeface="Wingdings 2"/>
              <a:buNone/>
              <a:defRPr/>
            </a:pPr>
            <a:endParaRPr lang="fa-IR" sz="2800" b="1" dirty="0" smtClean="0">
              <a:cs typeface="B Nazanin" pitchFamily="2" charset="-78"/>
            </a:endParaRPr>
          </a:p>
          <a:p>
            <a:pPr marL="274320" indent="-274320" algn="r" fontAlgn="auto">
              <a:lnSpc>
                <a:spcPct val="150000"/>
              </a:lnSpc>
              <a:spcAft>
                <a:spcPts val="0"/>
              </a:spcAft>
              <a:buClr>
                <a:schemeClr val="accent3"/>
              </a:buClr>
              <a:buFont typeface="Wingdings 2"/>
              <a:buNone/>
              <a:defRPr/>
            </a:pPr>
            <a:r>
              <a:rPr lang="fa-IR" sz="2800" b="1" dirty="0" smtClean="0">
                <a:cs typeface="B Nazanin" pitchFamily="2" charset="-78"/>
              </a:rPr>
              <a:t>در "گروه دوم درمانی" ابتدا به مدت 2 ماه با 5 دارو (</a:t>
            </a:r>
            <a:r>
              <a:rPr lang="fa-IR" sz="2800" b="1" dirty="0" smtClean="0">
                <a:solidFill>
                  <a:schemeClr val="accent6">
                    <a:lumMod val="75000"/>
                  </a:schemeClr>
                </a:solidFill>
                <a:cs typeface="B Nazanin" pitchFamily="2" charset="-78"/>
              </a:rPr>
              <a:t>ایزونیازید، ریفامپین، پیرازینامید، اتامبوتول و استرپتومایسین</a:t>
            </a:r>
            <a:r>
              <a:rPr lang="fa-IR" sz="2800" b="1" dirty="0" smtClean="0">
                <a:cs typeface="B Nazanin" pitchFamily="2" charset="-78"/>
              </a:rPr>
              <a:t>)و سپس به مدت یکماه با 4 دارو (ایزونیازید، ریفامپین، پیرازینامید و اتامبوتول)درمان بصورت روزانه انجام می گیرد. دراین مرحله اکثر باسیل ها کشته میشوند.</a:t>
            </a:r>
            <a:endParaRPr lang="fa-IR" sz="2800" b="1" dirty="0">
              <a:cs typeface="B Nazanin" pitchFamily="2" charset="-78"/>
            </a:endParaRPr>
          </a:p>
        </p:txBody>
      </p:sp>
      <p:sp>
        <p:nvSpPr>
          <p:cNvPr id="2" name="Title 1"/>
          <p:cNvSpPr>
            <a:spLocks noGrp="1"/>
          </p:cNvSpPr>
          <p:nvPr>
            <p:ph type="title"/>
          </p:nvPr>
        </p:nvSpPr>
        <p:spPr>
          <a:xfrm>
            <a:off x="3571875" y="-71438"/>
            <a:ext cx="5114925" cy="1143001"/>
          </a:xfrm>
        </p:spPr>
        <p:txBody>
          <a:bodyPr>
            <a:normAutofit/>
          </a:bodyPr>
          <a:lstStyle/>
          <a:p>
            <a:pPr fontAlgn="auto">
              <a:spcAft>
                <a:spcPts val="0"/>
              </a:spcAft>
              <a:defRPr/>
            </a:pPr>
            <a:r>
              <a:rPr lang="fa-IR" dirty="0" smtClean="0">
                <a:solidFill>
                  <a:srgbClr val="0000FF"/>
                </a:solidFill>
                <a:cs typeface="B Nazanin" pitchFamily="2" charset="-78"/>
              </a:rPr>
              <a:t>مرحله اول (مرحله حمله ای)</a:t>
            </a:r>
            <a:endParaRPr lang="fa-IR" dirty="0">
              <a:solidFill>
                <a:srgbClr val="0000FF"/>
              </a:solidFill>
              <a:cs typeface="B Nazanin" pitchFamily="2" charset="-7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928688"/>
            <a:ext cx="8358187" cy="5429250"/>
          </a:xfrm>
        </p:spPr>
        <p:txBody>
          <a:bodyPr>
            <a:normAutofit/>
          </a:bodyPr>
          <a:lstStyle/>
          <a:p>
            <a:pPr marL="274320" indent="-274320" algn="ctr" fontAlgn="auto">
              <a:spcAft>
                <a:spcPts val="1800"/>
              </a:spcAft>
              <a:buClr>
                <a:schemeClr val="accent3"/>
              </a:buClr>
              <a:buFont typeface="Wingdings 2"/>
              <a:buNone/>
              <a:defRPr/>
            </a:pPr>
            <a:r>
              <a:rPr lang="fa-IR" sz="3600" b="1" dirty="0" smtClean="0">
                <a:solidFill>
                  <a:srgbClr val="0000FF"/>
                </a:solidFill>
                <a:cs typeface="B Nazanin" pitchFamily="2" charset="-78"/>
              </a:rPr>
              <a:t>مرحله دوم (مرحله نگهدارنده)</a:t>
            </a:r>
          </a:p>
          <a:p>
            <a:pPr marL="274320" indent="-274320" algn="r" fontAlgn="auto">
              <a:spcAft>
                <a:spcPts val="0"/>
              </a:spcAft>
              <a:buClr>
                <a:schemeClr val="accent3"/>
              </a:buClr>
              <a:buFont typeface="Wingdings 2"/>
              <a:buNone/>
              <a:defRPr/>
            </a:pPr>
            <a:r>
              <a:rPr lang="fa-IR" sz="3200" b="1" dirty="0" smtClean="0">
                <a:cs typeface="B Nazanin" pitchFamily="2" charset="-78"/>
              </a:rPr>
              <a:t>در "گروه اول درمانی" بمدت چهار ماه با 2داروی(</a:t>
            </a:r>
            <a:r>
              <a:rPr lang="fa-IR" sz="3200" b="1" dirty="0" smtClean="0">
                <a:solidFill>
                  <a:schemeClr val="accent6">
                    <a:lumMod val="75000"/>
                  </a:schemeClr>
                </a:solidFill>
                <a:cs typeface="B Nazanin" pitchFamily="2" charset="-78"/>
              </a:rPr>
              <a:t>ایزونیازید و ریفامپین</a:t>
            </a:r>
            <a:r>
              <a:rPr lang="fa-IR" sz="3200" b="1" dirty="0" smtClean="0">
                <a:cs typeface="B Nazanin" pitchFamily="2" charset="-78"/>
              </a:rPr>
              <a:t>) </a:t>
            </a:r>
            <a:endParaRPr lang="fa-IR" sz="4000" b="1" dirty="0" smtClean="0">
              <a:cs typeface="B Nazanin" pitchFamily="2" charset="-78"/>
            </a:endParaRPr>
          </a:p>
          <a:p>
            <a:pPr marL="274320" indent="-274320" algn="r" fontAlgn="auto">
              <a:spcAft>
                <a:spcPts val="0"/>
              </a:spcAft>
              <a:buClr>
                <a:schemeClr val="accent3"/>
              </a:buClr>
              <a:buFont typeface="Wingdings 2"/>
              <a:buNone/>
              <a:defRPr/>
            </a:pPr>
            <a:endParaRPr lang="fa-IR" sz="3200" b="1" dirty="0" smtClean="0">
              <a:cs typeface="B Nazanin" pitchFamily="2" charset="-78"/>
            </a:endParaRPr>
          </a:p>
          <a:p>
            <a:pPr marL="274320" indent="-274320" algn="r" fontAlgn="auto">
              <a:spcAft>
                <a:spcPts val="0"/>
              </a:spcAft>
              <a:buClr>
                <a:schemeClr val="accent3"/>
              </a:buClr>
              <a:buFont typeface="Wingdings 2"/>
              <a:buNone/>
              <a:defRPr/>
            </a:pPr>
            <a:r>
              <a:rPr lang="fa-IR" sz="3200" b="1" dirty="0" smtClean="0">
                <a:cs typeface="B Nazanin" pitchFamily="2" charset="-78"/>
              </a:rPr>
              <a:t>و در "گروه دوم درمانی" بمدت 5 ماه با 3 داروی(</a:t>
            </a:r>
            <a:r>
              <a:rPr lang="fa-IR" sz="3200" b="1" dirty="0" smtClean="0">
                <a:solidFill>
                  <a:schemeClr val="accent6">
                    <a:lumMod val="75000"/>
                  </a:schemeClr>
                </a:solidFill>
                <a:cs typeface="B Nazanin" pitchFamily="2" charset="-78"/>
              </a:rPr>
              <a:t>ایزونیازید، ریفامپین و اتامبوتول</a:t>
            </a:r>
            <a:r>
              <a:rPr lang="fa-IR" sz="3200" b="1" dirty="0" smtClean="0">
                <a:cs typeface="B Nazanin" pitchFamily="2" charset="-78"/>
              </a:rPr>
              <a:t>) بطور روزانه ادامه می یابد. دراین مرحله باکتری های باقیمانده و باکتری های فاز نهفته نابود خواهند شد.</a:t>
            </a:r>
            <a:endParaRPr lang="fa-IR" sz="3200" b="1" dirty="0">
              <a:cs typeface="B Nazanin" pitchFamily="2" charset="-7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28625" y="500063"/>
            <a:ext cx="8229600" cy="5768975"/>
          </a:xfrm>
        </p:spPr>
        <p:txBody>
          <a:bodyPr/>
          <a:lstStyle/>
          <a:p>
            <a:pPr algn="r">
              <a:buClr>
                <a:srgbClr val="FF0000"/>
              </a:buClr>
              <a:buFont typeface="Wingdings" pitchFamily="2" charset="2"/>
              <a:buChar char="Ø"/>
              <a:defRPr/>
            </a:pPr>
            <a:r>
              <a:rPr lang="fa-IR" sz="3200" b="1" dirty="0" smtClean="0">
                <a:cs typeface="B Nazanin" pitchFamily="2" charset="-78"/>
              </a:rPr>
              <a:t>از هر بیمار مبتلا به سل ریوی اسمیر خلط مثبت که قرار است طبق تعاریف استاندارد تحت گروه دوم درمانی قرار بگیرد باید ابتدا نمونه خلط جهت انجام کشت، تعیین هویت مایکوباکتریوم و تست حساسیت دارویی اخذ و به آزمایشگاه ارسال شود. (البته باید نمونه با رعایت نکات فنی لازم به آزمایشگاه منتقل شودتا</a:t>
            </a:r>
            <a:r>
              <a:rPr lang="en-US" sz="3200" b="1" dirty="0" smtClean="0">
                <a:cs typeface="B Nazanin" pitchFamily="2" charset="-78"/>
              </a:rPr>
              <a:t>viability</a:t>
            </a:r>
            <a:r>
              <a:rPr lang="fa-IR" sz="3200" b="1" dirty="0" smtClean="0">
                <a:cs typeface="B Nazanin" pitchFamily="2" charset="-78"/>
              </a:rPr>
              <a:t>باسیل های موجود در نمونه در طول مدت و  مسیر انتقال حفظ شود) بدیهی است که ممکن است بر اساس پاسخ تست حساسیت دارویی – که تقریبا 4 تا 6 هفته بعد آماده خواهد شد – مجبور باشیم که رژیم درمانی بیماررا تغییر دهیم.</a:t>
            </a:r>
          </a:p>
          <a:p>
            <a:pPr algn="just">
              <a:buClr>
                <a:srgbClr val="FF0000"/>
              </a:buClr>
              <a:buFont typeface="Wingdings" pitchFamily="2" charset="2"/>
              <a:buChar char="Ø"/>
              <a:defRPr/>
            </a:pPr>
            <a:endParaRPr lang="fa-IR" dirty="0" smtClean="0">
              <a:cs typeface="B Nazanin" pitchFamily="2" charset="-78"/>
            </a:endParaRPr>
          </a:p>
          <a:p>
            <a:pPr>
              <a:buFont typeface="Wingdings 2" pitchFamily="18" charset="2"/>
              <a:buNone/>
              <a:defRPr/>
            </a:pPr>
            <a:endParaRPr lang="fa-IR" dirty="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214313" y="500063"/>
            <a:ext cx="8929687" cy="5626100"/>
          </a:xfrm>
        </p:spPr>
        <p:txBody>
          <a:bodyPr>
            <a:normAutofit/>
          </a:bodyPr>
          <a:lstStyle/>
          <a:p>
            <a:pPr algn="r">
              <a:lnSpc>
                <a:spcPct val="150000"/>
              </a:lnSpc>
              <a:buFont typeface="Wingdings 2" pitchFamily="18" charset="2"/>
              <a:buNone/>
              <a:defRPr/>
            </a:pPr>
            <a:r>
              <a:rPr lang="fa-IR" sz="2800" b="1" dirty="0" smtClean="0">
                <a:cs typeface="B Nazanin" pitchFamily="2" charset="-78"/>
              </a:rPr>
              <a:t>در مننژیت سلی، به جای اتامبوتول از استرپتومایسین استفاده می شود.</a:t>
            </a:r>
          </a:p>
          <a:p>
            <a:pPr algn="r">
              <a:lnSpc>
                <a:spcPct val="150000"/>
              </a:lnSpc>
              <a:buFont typeface="Wingdings 2" pitchFamily="18" charset="2"/>
              <a:buNone/>
              <a:defRPr/>
            </a:pPr>
            <a:r>
              <a:rPr lang="fa-IR" sz="2800" b="1" dirty="0" smtClean="0">
                <a:cs typeface="B Nazanin" pitchFamily="2" charset="-78"/>
              </a:rPr>
              <a:t>مرحله درمان نگهدارنده برای گروه درمانی 1 چهار ماه می باشد ولی برای بیماران مبتلا به مننژیت سلی، سل منتشر ارزنی یا مبتلایان به سل ستون مهره ها یا ضایعات عصبی، مرحله نگهدارنده بمدت حداقل 7 ماه توصیه می گردد. (مرحله نگهدارنده درمان مننژیت سلی ممکن است لازم باشد تا 10 ماه نیز افزایش یابد.)</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52400" y="1524000"/>
            <a:ext cx="8686800" cy="5105400"/>
          </a:xfrm>
        </p:spPr>
        <p:txBody>
          <a:bodyPr/>
          <a:lstStyle/>
          <a:p>
            <a:pPr algn="r" rtl="1" eaLnBrk="1" hangingPunct="1">
              <a:defRPr/>
            </a:pPr>
            <a:r>
              <a:rPr lang="fa-IR" sz="2800" b="1" dirty="0" smtClean="0">
                <a:cs typeface="B Zar" pitchFamily="2" charset="-78"/>
              </a:rPr>
              <a:t>وقتي مقاومت به هريك از داروهاي آنتي </a:t>
            </a:r>
            <a:r>
              <a:rPr lang="en-US" sz="2800" b="1" dirty="0" smtClean="0">
                <a:cs typeface="B Zar" pitchFamily="2" charset="-78"/>
              </a:rPr>
              <a:t>TB</a:t>
            </a:r>
            <a:r>
              <a:rPr lang="fa-IR" sz="2800" b="1" dirty="0" smtClean="0">
                <a:cs typeface="B Zar" pitchFamily="2" charset="-78"/>
              </a:rPr>
              <a:t> ديده شد، آن دارو قطع شده و 3-2 داروي جديد يكي از خط اول و يكي از خط دوم اضافه مي شود.</a:t>
            </a:r>
          </a:p>
          <a:p>
            <a:pPr algn="r" rtl="1" eaLnBrk="1" hangingPunct="1">
              <a:defRPr/>
            </a:pPr>
            <a:r>
              <a:rPr lang="en-US" sz="2800" b="1" dirty="0" smtClean="0">
                <a:solidFill>
                  <a:srgbClr val="FF0000"/>
                </a:solidFill>
                <a:cs typeface="B Zar" pitchFamily="2" charset="-78"/>
              </a:rPr>
              <a:t>Pregnancy</a:t>
            </a:r>
            <a:r>
              <a:rPr lang="fa-IR" sz="2800" b="1" dirty="0" smtClean="0">
                <a:solidFill>
                  <a:srgbClr val="FF0000"/>
                </a:solidFill>
                <a:cs typeface="B Zar" pitchFamily="2" charset="-78"/>
              </a:rPr>
              <a:t> رژيم </a:t>
            </a:r>
            <a:r>
              <a:rPr lang="en-US" sz="2800" b="1" dirty="0" smtClean="0">
                <a:solidFill>
                  <a:srgbClr val="FF0000"/>
                </a:solidFill>
                <a:cs typeface="B Zar" pitchFamily="2" charset="-78"/>
              </a:rPr>
              <a:t>Choice</a:t>
            </a:r>
            <a:r>
              <a:rPr lang="fa-IR" sz="2800" b="1" dirty="0" smtClean="0">
                <a:solidFill>
                  <a:srgbClr val="FF0000"/>
                </a:solidFill>
                <a:cs typeface="B Zar" pitchFamily="2" charset="-78"/>
              </a:rPr>
              <a:t> : </a:t>
            </a:r>
            <a:r>
              <a:rPr lang="en-US" sz="2800" b="1" dirty="0" smtClean="0">
                <a:cs typeface="B Zar" pitchFamily="2" charset="-78"/>
              </a:rPr>
              <a:t>EMB + INH</a:t>
            </a:r>
            <a:r>
              <a:rPr lang="fa-IR" sz="2800" b="1" dirty="0" smtClean="0">
                <a:cs typeface="B Zar" pitchFamily="2" charset="-78"/>
              </a:rPr>
              <a:t> ماه 24-18، </a:t>
            </a:r>
            <a:r>
              <a:rPr lang="en-US" sz="2800" b="1" dirty="0" err="1" smtClean="0">
                <a:cs typeface="B Zar" pitchFamily="2" charset="-78"/>
              </a:rPr>
              <a:t>Str</a:t>
            </a:r>
            <a:r>
              <a:rPr lang="fa-IR" sz="2800" b="1" dirty="0" smtClean="0">
                <a:cs typeface="B Zar" pitchFamily="2" charset="-78"/>
              </a:rPr>
              <a:t> (-) و </a:t>
            </a:r>
            <a:r>
              <a:rPr lang="en-US" sz="2800" b="1" dirty="0" smtClean="0">
                <a:cs typeface="B Zar" pitchFamily="2" charset="-78"/>
              </a:rPr>
              <a:t>PZA</a:t>
            </a:r>
            <a:r>
              <a:rPr lang="fa-IR" sz="2800" b="1" dirty="0" smtClean="0">
                <a:cs typeface="B Zar" pitchFamily="2" charset="-78"/>
              </a:rPr>
              <a:t> (-)، </a:t>
            </a:r>
            <a:r>
              <a:rPr lang="en-US" sz="2800" b="1" dirty="0" smtClean="0">
                <a:cs typeface="B Zar" pitchFamily="2" charset="-78"/>
              </a:rPr>
              <a:t>Rif</a:t>
            </a:r>
            <a:r>
              <a:rPr lang="fa-IR" sz="2800" b="1" dirty="0" smtClean="0">
                <a:cs typeface="B Zar" pitchFamily="2" charset="-78"/>
              </a:rPr>
              <a:t> در </a:t>
            </a:r>
            <a:r>
              <a:rPr lang="en-US" sz="2800" b="1" dirty="0" smtClean="0">
                <a:cs typeface="B Zar" pitchFamily="2" charset="-78"/>
              </a:rPr>
              <a:t>TB</a:t>
            </a:r>
            <a:r>
              <a:rPr lang="fa-IR" sz="2800" b="1" dirty="0" smtClean="0">
                <a:cs typeface="B Zar" pitchFamily="2" charset="-78"/>
              </a:rPr>
              <a:t> ها ی </a:t>
            </a:r>
            <a:r>
              <a:rPr lang="en-US" sz="2800" b="1" dirty="0" smtClean="0">
                <a:cs typeface="B Zar" pitchFamily="2" charset="-78"/>
              </a:rPr>
              <a:t>Sever</a:t>
            </a:r>
            <a:r>
              <a:rPr lang="fa-IR" sz="2800" b="1" dirty="0" smtClean="0">
                <a:cs typeface="B Zar" pitchFamily="2" charset="-78"/>
              </a:rPr>
              <a:t> و </a:t>
            </a:r>
            <a:r>
              <a:rPr lang="en-US" sz="2800" b="1" dirty="0" smtClean="0">
                <a:cs typeface="B Zar" pitchFamily="2" charset="-78"/>
              </a:rPr>
              <a:t>Advanced</a:t>
            </a:r>
            <a:endParaRPr lang="fa-IR" sz="2800" b="1" dirty="0" smtClean="0">
              <a:cs typeface="B Zar" pitchFamily="2" charset="-78"/>
            </a:endParaRPr>
          </a:p>
          <a:p>
            <a:pPr algn="r" rtl="1" eaLnBrk="1" hangingPunct="1">
              <a:defRPr/>
            </a:pPr>
            <a:r>
              <a:rPr lang="fa-IR" sz="2800" b="1" dirty="0" smtClean="0">
                <a:solidFill>
                  <a:srgbClr val="FF0000"/>
                </a:solidFill>
                <a:cs typeface="B Zar" pitchFamily="2" charset="-78"/>
              </a:rPr>
              <a:t>اورمي و نارسايي كليوي : </a:t>
            </a:r>
            <a:r>
              <a:rPr lang="fa-IR" sz="2800" b="1" dirty="0" smtClean="0">
                <a:cs typeface="B Zar" pitchFamily="2" charset="-78"/>
              </a:rPr>
              <a:t>دوز </a:t>
            </a:r>
            <a:r>
              <a:rPr lang="en-US" sz="2800" b="1" dirty="0" smtClean="0">
                <a:cs typeface="B Zar" pitchFamily="2" charset="-78"/>
              </a:rPr>
              <a:t>INH</a:t>
            </a:r>
            <a:r>
              <a:rPr lang="fa-IR" sz="2800" b="1" dirty="0" smtClean="0">
                <a:cs typeface="B Zar" pitchFamily="2" charset="-78"/>
              </a:rPr>
              <a:t> و </a:t>
            </a:r>
            <a:r>
              <a:rPr lang="en-US" sz="2800" b="1" dirty="0" smtClean="0">
                <a:cs typeface="B Zar" pitchFamily="2" charset="-78"/>
              </a:rPr>
              <a:t>Rif</a:t>
            </a:r>
            <a:r>
              <a:rPr lang="fa-IR" sz="2800" b="1" dirty="0" smtClean="0">
                <a:cs typeface="B Zar" pitchFamily="2" charset="-78"/>
              </a:rPr>
              <a:t> كم نمي شود اما پس از دياليز تكرار مي شود. پيريدوكسين (+) در آنفريك دوز </a:t>
            </a:r>
            <a:r>
              <a:rPr lang="en-US" sz="2800" b="1" dirty="0" smtClean="0">
                <a:cs typeface="B Zar" pitchFamily="2" charset="-78"/>
              </a:rPr>
              <a:t>EMB</a:t>
            </a:r>
            <a:r>
              <a:rPr lang="fa-IR" sz="2800" b="1" dirty="0" smtClean="0">
                <a:cs typeface="B Zar" pitchFamily="2" charset="-78"/>
              </a:rPr>
              <a:t> </a:t>
            </a:r>
            <a:r>
              <a:rPr lang="en-US" sz="2800" b="1" dirty="0" smtClean="0">
                <a:cs typeface="B Zar" pitchFamily="2" charset="-78"/>
                <a:sym typeface="Wingdings 3" pitchFamily="18" charset="2"/>
              </a:rPr>
              <a:t></a:t>
            </a:r>
            <a:r>
              <a:rPr lang="fa-IR" sz="2800" b="1" dirty="0" smtClean="0">
                <a:cs typeface="B Zar" pitchFamily="2" charset="-78"/>
                <a:sym typeface="Wingdings 3" pitchFamily="18" charset="2"/>
              </a:rPr>
              <a:t> ، استرپتومايسين (-)</a:t>
            </a:r>
          </a:p>
          <a:p>
            <a:pPr algn="r" rtl="1" eaLnBrk="1" hangingPunct="1">
              <a:defRPr/>
            </a:pPr>
            <a:r>
              <a:rPr lang="fa-IR" sz="2800" b="1" dirty="0" smtClean="0">
                <a:solidFill>
                  <a:srgbClr val="FF0000"/>
                </a:solidFill>
                <a:cs typeface="B Zar" pitchFamily="2" charset="-78"/>
                <a:sym typeface="Wingdings 3" pitchFamily="18" charset="2"/>
              </a:rPr>
              <a:t>نارسايي كبدي : </a:t>
            </a:r>
            <a:r>
              <a:rPr lang="en-US" sz="2800" b="1" dirty="0" smtClean="0">
                <a:cs typeface="B Zar" pitchFamily="2" charset="-78"/>
                <a:sym typeface="Wingdings 3" pitchFamily="18" charset="2"/>
              </a:rPr>
              <a:t>EMB + INH</a:t>
            </a:r>
            <a:r>
              <a:rPr lang="fa-IR" sz="2800" b="1" dirty="0" smtClean="0">
                <a:cs typeface="B Zar" pitchFamily="2" charset="-78"/>
                <a:sym typeface="Wingdings 3" pitchFamily="18" charset="2"/>
              </a:rPr>
              <a:t> 24-18 ، ماه </a:t>
            </a:r>
            <a:r>
              <a:rPr lang="en-US" sz="2800" b="1" dirty="0" smtClean="0">
                <a:cs typeface="B Zar" pitchFamily="2" charset="-78"/>
                <a:sym typeface="Wingdings 3" pitchFamily="18" charset="2"/>
              </a:rPr>
              <a:t>PZA</a:t>
            </a:r>
            <a:r>
              <a:rPr lang="fa-IR" sz="2800" b="1" dirty="0" smtClean="0">
                <a:cs typeface="B Zar" pitchFamily="2" charset="-78"/>
                <a:sym typeface="Wingdings 3" pitchFamily="18" charset="2"/>
              </a:rPr>
              <a:t> (-)</a:t>
            </a:r>
            <a:endParaRPr lang="en-US" sz="2800" b="1" dirty="0" smtClean="0">
              <a:cs typeface="B Zar" pitchFamily="2" charset="-78"/>
              <a:sym typeface="Wingdings 3" pitchFamily="18" charset="2"/>
            </a:endParaRPr>
          </a:p>
        </p:txBody>
      </p:sp>
      <p:sp>
        <p:nvSpPr>
          <p:cNvPr id="32770" name="Rectangle 2"/>
          <p:cNvSpPr>
            <a:spLocks noGrp="1" noChangeArrowheads="1"/>
          </p:cNvSpPr>
          <p:nvPr>
            <p:ph type="title"/>
          </p:nvPr>
        </p:nvSpPr>
        <p:spPr/>
        <p:txBody>
          <a:bodyPr/>
          <a:lstStyle/>
          <a:p>
            <a:pPr algn="ctr" rtl="1" eaLnBrk="1" hangingPunct="1">
              <a:defRPr/>
            </a:pPr>
            <a:r>
              <a:rPr lang="fa-IR" sz="4800" b="1" dirty="0" smtClean="0">
                <a:solidFill>
                  <a:srgbClr val="FF0000"/>
                </a:solidFill>
                <a:cs typeface="B Zar" pitchFamily="2" charset="-78"/>
              </a:rPr>
              <a:t>نكات مهم در درمان آنتي </a:t>
            </a:r>
            <a:r>
              <a:rPr lang="en-US" sz="4800" b="1" dirty="0" smtClean="0">
                <a:solidFill>
                  <a:srgbClr val="FF0000"/>
                </a:solidFill>
                <a:cs typeface="B Zar" pitchFamily="2" charset="-78"/>
              </a:rPr>
              <a:t>TB</a:t>
            </a:r>
          </a:p>
        </p:txBody>
      </p:sp>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152400" y="304800"/>
            <a:ext cx="8686800" cy="6324600"/>
          </a:xfrm>
        </p:spPr>
        <p:txBody>
          <a:bodyPr/>
          <a:lstStyle/>
          <a:p>
            <a:pPr algn="r" rtl="1" eaLnBrk="1" hangingPunct="1">
              <a:defRPr/>
            </a:pPr>
            <a:r>
              <a:rPr lang="fa-IR" sz="2800" b="1" dirty="0" smtClean="0">
                <a:solidFill>
                  <a:srgbClr val="FF0000"/>
                </a:solidFill>
                <a:cs typeface="B Zar" pitchFamily="2" charset="-78"/>
              </a:rPr>
              <a:t>كورتيكوتراپي در </a:t>
            </a:r>
            <a:r>
              <a:rPr lang="en-US" sz="2800" b="1" dirty="0" smtClean="0">
                <a:solidFill>
                  <a:srgbClr val="FF0000"/>
                </a:solidFill>
                <a:cs typeface="B Zar" pitchFamily="2" charset="-78"/>
              </a:rPr>
              <a:t>TB</a:t>
            </a:r>
            <a:r>
              <a:rPr lang="fa-IR" sz="2800" b="1" dirty="0" smtClean="0">
                <a:solidFill>
                  <a:srgbClr val="FF0000"/>
                </a:solidFill>
                <a:cs typeface="B Zar" pitchFamily="2" charset="-78"/>
              </a:rPr>
              <a:t> :  </a:t>
            </a:r>
            <a:r>
              <a:rPr lang="en-US" sz="2800" b="1" dirty="0" smtClean="0">
                <a:cs typeface="B Zar" pitchFamily="2" charset="-78"/>
              </a:rPr>
              <a:t>Sever debilitated patient</a:t>
            </a:r>
            <a:r>
              <a:rPr lang="fa-IR" sz="2800" b="1" dirty="0" smtClean="0">
                <a:cs typeface="B Zar" pitchFamily="2" charset="-78"/>
              </a:rPr>
              <a:t>، مننژيت، پريكارديت، هيپوكسي تهديد كننده حيات، </a:t>
            </a:r>
          </a:p>
          <a:p>
            <a:pPr algn="r" rtl="1" eaLnBrk="1" hangingPunct="1">
              <a:defRPr/>
            </a:pPr>
            <a:r>
              <a:rPr lang="en-US" sz="2800" b="1" dirty="0" smtClean="0">
                <a:cs typeface="B Zar" pitchFamily="2" charset="-78"/>
              </a:rPr>
              <a:t>High fever + disseminated TB</a:t>
            </a:r>
            <a:r>
              <a:rPr lang="fa-IR" sz="2800" b="1" dirty="0" smtClean="0">
                <a:cs typeface="B Zar" pitchFamily="2" charset="-78"/>
              </a:rPr>
              <a:t> در فرد</a:t>
            </a:r>
            <a:r>
              <a:rPr lang="fa-IR" sz="2400" b="1" dirty="0" smtClean="0">
                <a:cs typeface="B Zar" pitchFamily="2" charset="-78"/>
              </a:rPr>
              <a:t>+</a:t>
            </a:r>
            <a:r>
              <a:rPr lang="fa-IR" sz="2800" b="1" dirty="0" smtClean="0">
                <a:cs typeface="B Zar" pitchFamily="2" charset="-78"/>
              </a:rPr>
              <a:t> </a:t>
            </a:r>
            <a:r>
              <a:rPr lang="en-US" sz="2800" b="1" dirty="0" smtClean="0">
                <a:cs typeface="B Zar" pitchFamily="2" charset="-78"/>
              </a:rPr>
              <a:t>HIV</a:t>
            </a:r>
            <a:r>
              <a:rPr lang="fa-IR" sz="2800" b="1" dirty="0" smtClean="0">
                <a:cs typeface="B Zar" pitchFamily="2" charset="-78"/>
              </a:rPr>
              <a:t> </a:t>
            </a:r>
            <a:r>
              <a:rPr lang="en-US" sz="2800" b="1" dirty="0" smtClean="0">
                <a:cs typeface="B Zar" pitchFamily="2" charset="-78"/>
              </a:rPr>
              <a:t>mg/kg</a:t>
            </a:r>
            <a:r>
              <a:rPr lang="fa-IR" sz="2800" b="1" dirty="0" smtClean="0">
                <a:cs typeface="B Zar" pitchFamily="2" charset="-78"/>
              </a:rPr>
              <a:t>     30-20 پردنيزلون </a:t>
            </a:r>
          </a:p>
          <a:p>
            <a:pPr algn="r" rtl="1" eaLnBrk="1" hangingPunct="1">
              <a:buFont typeface="Wingdings" pitchFamily="2" charset="2"/>
              <a:buNone/>
              <a:defRPr/>
            </a:pPr>
            <a:endParaRPr lang="fa-IR" sz="2800" b="1" dirty="0" smtClean="0">
              <a:cs typeface="B Zar" pitchFamily="2" charset="-78"/>
            </a:endParaRPr>
          </a:p>
          <a:p>
            <a:pPr algn="r" rtl="1" eaLnBrk="1" hangingPunct="1">
              <a:defRPr/>
            </a:pPr>
            <a:r>
              <a:rPr lang="en-US" sz="2800" b="1" dirty="0" smtClean="0">
                <a:solidFill>
                  <a:srgbClr val="FF0000"/>
                </a:solidFill>
                <a:cs typeface="B Zar" pitchFamily="2" charset="-78"/>
              </a:rPr>
              <a:t>TB</a:t>
            </a:r>
            <a:r>
              <a:rPr lang="fa-IR" sz="2800" b="1" dirty="0" smtClean="0">
                <a:solidFill>
                  <a:srgbClr val="FF0000"/>
                </a:solidFill>
                <a:cs typeface="B Zar" pitchFamily="2" charset="-78"/>
              </a:rPr>
              <a:t> در </a:t>
            </a:r>
            <a:r>
              <a:rPr lang="en-US" sz="2800" b="1" dirty="0" smtClean="0">
                <a:solidFill>
                  <a:srgbClr val="FF0000"/>
                </a:solidFill>
                <a:cs typeface="B Zar" pitchFamily="2" charset="-78"/>
              </a:rPr>
              <a:t>Childhood</a:t>
            </a:r>
            <a:r>
              <a:rPr lang="fa-IR" sz="2800" b="1" dirty="0" smtClean="0">
                <a:solidFill>
                  <a:srgbClr val="FFFF00"/>
                </a:solidFill>
                <a:cs typeface="B Zar" pitchFamily="2" charset="-78"/>
              </a:rPr>
              <a:t> </a:t>
            </a:r>
            <a:r>
              <a:rPr lang="fa-IR" sz="2800" b="1" dirty="0" smtClean="0">
                <a:solidFill>
                  <a:srgbClr val="FF0000"/>
                </a:solidFill>
                <a:cs typeface="B Zar" pitchFamily="2" charset="-78"/>
              </a:rPr>
              <a:t>:</a:t>
            </a:r>
            <a:r>
              <a:rPr lang="fa-IR" sz="2800" b="1" dirty="0" smtClean="0">
                <a:cs typeface="B Zar" pitchFamily="2" charset="-78"/>
              </a:rPr>
              <a:t> </a:t>
            </a:r>
            <a:r>
              <a:rPr lang="en-US" sz="2800" b="1" dirty="0" smtClean="0">
                <a:cs typeface="B Zar" pitchFamily="2" charset="-78"/>
              </a:rPr>
              <a:t>Rif + INH</a:t>
            </a:r>
            <a:r>
              <a:rPr lang="fa-IR" sz="2800" b="1" dirty="0" smtClean="0">
                <a:cs typeface="B Zar" pitchFamily="2" charset="-78"/>
              </a:rPr>
              <a:t> به مدت يكسال، </a:t>
            </a:r>
            <a:r>
              <a:rPr lang="en-US" sz="2800" b="1" dirty="0" smtClean="0">
                <a:cs typeface="B Zar" pitchFamily="2" charset="-78"/>
              </a:rPr>
              <a:t>EMB</a:t>
            </a:r>
            <a:r>
              <a:rPr lang="fa-IR" sz="2800" b="1" dirty="0" smtClean="0">
                <a:cs typeface="B Zar" pitchFamily="2" charset="-78"/>
              </a:rPr>
              <a:t> (-)، </a:t>
            </a:r>
            <a:r>
              <a:rPr lang="en-US" sz="2800" b="1" dirty="0" smtClean="0">
                <a:cs typeface="B Zar" pitchFamily="2" charset="-78"/>
              </a:rPr>
              <a:t>PZA</a:t>
            </a:r>
            <a:r>
              <a:rPr lang="fa-IR" sz="2800" b="1" dirty="0" smtClean="0">
                <a:cs typeface="B Zar" pitchFamily="2" charset="-78"/>
              </a:rPr>
              <a:t> در مننژيت و ميلياري اضافه شود، </a:t>
            </a:r>
            <a:r>
              <a:rPr lang="en-US" sz="2800" b="1" dirty="0" err="1" smtClean="0">
                <a:cs typeface="B Zar" pitchFamily="2" charset="-78"/>
              </a:rPr>
              <a:t>Str</a:t>
            </a:r>
            <a:r>
              <a:rPr lang="fa-IR" sz="2800" b="1" dirty="0" smtClean="0">
                <a:cs typeface="B Zar" pitchFamily="2" charset="-78"/>
              </a:rPr>
              <a:t> در موارد خاص</a:t>
            </a:r>
          </a:p>
          <a:p>
            <a:pPr algn="r" rtl="1" eaLnBrk="1" hangingPunct="1">
              <a:buFont typeface="Wingdings" pitchFamily="2" charset="2"/>
              <a:buNone/>
              <a:defRPr/>
            </a:pPr>
            <a:endParaRPr lang="fa-IR" sz="2800" b="1" dirty="0" smtClean="0">
              <a:cs typeface="B Zar" pitchFamily="2" charset="-78"/>
            </a:endParaRPr>
          </a:p>
          <a:p>
            <a:pPr algn="r" rtl="1" eaLnBrk="1" hangingPunct="1">
              <a:defRPr/>
            </a:pPr>
            <a:r>
              <a:rPr lang="fa-IR" sz="2800" b="1" dirty="0" smtClean="0">
                <a:solidFill>
                  <a:srgbClr val="FF0000"/>
                </a:solidFill>
                <a:cs typeface="B Zar" pitchFamily="2" charset="-78"/>
              </a:rPr>
              <a:t>درمان </a:t>
            </a:r>
            <a:r>
              <a:rPr lang="en-US" sz="2800" b="1" dirty="0" smtClean="0">
                <a:solidFill>
                  <a:srgbClr val="FF0000"/>
                </a:solidFill>
                <a:cs typeface="B Zar" pitchFamily="2" charset="-78"/>
              </a:rPr>
              <a:t>INH +EMB</a:t>
            </a:r>
            <a:r>
              <a:rPr lang="fa-IR" sz="2800" b="1" dirty="0" smtClean="0">
                <a:solidFill>
                  <a:srgbClr val="FF0000"/>
                </a:solidFill>
                <a:cs typeface="B Zar" pitchFamily="2" charset="-78"/>
              </a:rPr>
              <a:t> به مدت 24-18 ماه : </a:t>
            </a:r>
          </a:p>
          <a:p>
            <a:pPr algn="r" rtl="1" eaLnBrk="1" hangingPunct="1">
              <a:buFont typeface="Wingdings" pitchFamily="2" charset="2"/>
              <a:buNone/>
              <a:defRPr/>
            </a:pPr>
            <a:r>
              <a:rPr lang="en-US" sz="2800" b="1" dirty="0" smtClean="0">
                <a:cs typeface="B Zar" pitchFamily="2" charset="-78"/>
                <a:sym typeface="Wingdings 3" pitchFamily="18" charset="2"/>
              </a:rPr>
              <a:t>I</a:t>
            </a:r>
            <a:r>
              <a:rPr lang="fa-IR" sz="2800" b="1" dirty="0" smtClean="0">
                <a:cs typeface="B Zar" pitchFamily="2" charset="-78"/>
                <a:sym typeface="Wingdings 3" pitchFamily="18" charset="2"/>
              </a:rPr>
              <a:t>- فرمهاي نه چندان شديد</a:t>
            </a:r>
          </a:p>
          <a:p>
            <a:pPr algn="r" rtl="1" eaLnBrk="1" hangingPunct="1">
              <a:buFont typeface="Wingdings" pitchFamily="2" charset="2"/>
              <a:buNone/>
              <a:defRPr/>
            </a:pPr>
            <a:r>
              <a:rPr lang="en-US" sz="2800" b="1" dirty="0" smtClean="0">
                <a:cs typeface="B Zar" pitchFamily="2" charset="-78"/>
                <a:sym typeface="Wingdings 3" pitchFamily="18" charset="2"/>
              </a:rPr>
              <a:t>II</a:t>
            </a:r>
            <a:r>
              <a:rPr lang="fa-IR" sz="2800" b="1" dirty="0" smtClean="0">
                <a:cs typeface="B Zar" pitchFamily="2" charset="-78"/>
                <a:sym typeface="Wingdings 3" pitchFamily="18" charset="2"/>
              </a:rPr>
              <a:t>- بيماراني كه نمي توانند تحت نظر باشند </a:t>
            </a:r>
          </a:p>
          <a:p>
            <a:pPr algn="r" rtl="1" eaLnBrk="1" hangingPunct="1">
              <a:buFont typeface="Wingdings" pitchFamily="2" charset="2"/>
              <a:buNone/>
              <a:defRPr/>
            </a:pPr>
            <a:r>
              <a:rPr lang="en-US" sz="2800" b="1" dirty="0" smtClean="0">
                <a:cs typeface="B Zar" pitchFamily="2" charset="-78"/>
                <a:sym typeface="Wingdings 3" pitchFamily="18" charset="2"/>
              </a:rPr>
              <a:t>III</a:t>
            </a:r>
            <a:r>
              <a:rPr lang="fa-IR" sz="2800" b="1" dirty="0" smtClean="0">
                <a:cs typeface="B Zar" pitchFamily="2" charset="-78"/>
                <a:sym typeface="Wingdings 3" pitchFamily="18" charset="2"/>
              </a:rPr>
              <a:t>- بيماريهاي شديد كبدي </a:t>
            </a:r>
          </a:p>
          <a:p>
            <a:pPr algn="r" rtl="1" eaLnBrk="1" hangingPunct="1">
              <a:buFont typeface="Wingdings" pitchFamily="2" charset="2"/>
              <a:buNone/>
              <a:defRPr/>
            </a:pPr>
            <a:r>
              <a:rPr lang="en-US" sz="2800" b="1" dirty="0" smtClean="0">
                <a:cs typeface="B Zar" pitchFamily="2" charset="-78"/>
                <a:sym typeface="Wingdings 3" pitchFamily="18" charset="2"/>
              </a:rPr>
              <a:t>IV</a:t>
            </a:r>
            <a:r>
              <a:rPr lang="fa-IR" sz="2800" b="1" dirty="0" smtClean="0">
                <a:cs typeface="B Zar" pitchFamily="2" charset="-78"/>
                <a:sym typeface="Wingdings 3" pitchFamily="18" charset="2"/>
              </a:rPr>
              <a:t> - حاملگي</a:t>
            </a:r>
            <a:endParaRPr lang="en-US" sz="2800" b="1" dirty="0" smtClean="0">
              <a:cs typeface="B Zar" pitchFamily="2" charset="-78"/>
              <a:sym typeface="Wingdings 3" pitchFamily="18" charset="2"/>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28600" y="1219200"/>
            <a:ext cx="8610600" cy="5410200"/>
          </a:xfrm>
        </p:spPr>
        <p:txBody>
          <a:bodyPr/>
          <a:lstStyle/>
          <a:p>
            <a:pPr algn="r" rtl="1" eaLnBrk="1" hangingPunct="1">
              <a:defRPr/>
            </a:pPr>
            <a:r>
              <a:rPr lang="fa-IR" sz="2800" b="1" dirty="0" smtClean="0">
                <a:cs typeface="B Zar" pitchFamily="2" charset="-78"/>
              </a:rPr>
              <a:t>شايعترين و مهمترين راه : استنشاقي و تنفسي است اما راه خوردن شير، راه </a:t>
            </a:r>
            <a:r>
              <a:rPr lang="en-US" sz="2800" b="1" dirty="0" err="1" smtClean="0">
                <a:cs typeface="B Zar" pitchFamily="2" charset="-78"/>
              </a:rPr>
              <a:t>Veneral</a:t>
            </a:r>
            <a:r>
              <a:rPr lang="fa-IR" sz="2800" b="1" dirty="0" smtClean="0">
                <a:cs typeface="B Zar" pitchFamily="2" charset="-78"/>
              </a:rPr>
              <a:t>، پوستي مخاطي در پاتولوژيست ها، يك سرفه يا 5 دقيقه صحبت كردن مي تواند 3000 قطره آلوده تنفسي ايجاد كند  </a:t>
            </a:r>
          </a:p>
          <a:p>
            <a:pPr algn="r" rtl="1" eaLnBrk="1" hangingPunct="1">
              <a:defRPr/>
            </a:pPr>
            <a:r>
              <a:rPr lang="fa-IR" sz="2800" b="1" dirty="0" smtClean="0">
                <a:cs typeface="B Zar" pitchFamily="2" charset="-78"/>
              </a:rPr>
              <a:t>27% تماسهاي خانگي و 80% آنهايي كه در محيطهاي كاملاً بسته زندگي مي كنند، عفوني مي شوند. 4-3% افراد آلوده، در ضمن اولين سال عفونت، بيماري فعال مي گيرند.</a:t>
            </a:r>
          </a:p>
          <a:p>
            <a:pPr algn="r" rtl="1" eaLnBrk="1" hangingPunct="1">
              <a:defRPr/>
            </a:pPr>
            <a:r>
              <a:rPr lang="fa-IR" sz="2800" b="1" dirty="0" smtClean="0">
                <a:cs typeface="B Zar" pitchFamily="2" charset="-78"/>
              </a:rPr>
              <a:t>50% افراد 14-0 ساله در تماسهاي خانگي فرد اسمير مثبت، </a:t>
            </a:r>
            <a:r>
              <a:rPr lang="en-US" sz="2800" b="1" dirty="0" smtClean="0">
                <a:cs typeface="B Zar" pitchFamily="2" charset="-78"/>
              </a:rPr>
              <a:t>PPD</a:t>
            </a:r>
            <a:r>
              <a:rPr lang="fa-IR" sz="2800" b="1" dirty="0" smtClean="0">
                <a:cs typeface="B Zar" pitchFamily="2" charset="-78"/>
              </a:rPr>
              <a:t> + مي شوند</a:t>
            </a:r>
          </a:p>
          <a:p>
            <a:pPr algn="r" rtl="1" eaLnBrk="1" hangingPunct="1">
              <a:defRPr/>
            </a:pPr>
            <a:r>
              <a:rPr lang="fa-IR" sz="2800" b="1" dirty="0" smtClean="0">
                <a:cs typeface="B Zar" pitchFamily="2" charset="-78"/>
              </a:rPr>
              <a:t>50% افراد 14-0 ساله درتماسهاي خانگي فرد كشت مثبت، + ميشوند</a:t>
            </a:r>
            <a:endParaRPr lang="en-US" sz="2800" b="1" dirty="0" smtClean="0">
              <a:cs typeface="B Zar" pitchFamily="2" charset="-78"/>
            </a:endParaRPr>
          </a:p>
        </p:txBody>
      </p:sp>
      <p:sp>
        <p:nvSpPr>
          <p:cNvPr id="5122" name="Rectangle 2"/>
          <p:cNvSpPr>
            <a:spLocks noGrp="1" noChangeArrowheads="1"/>
          </p:cNvSpPr>
          <p:nvPr>
            <p:ph type="title"/>
          </p:nvPr>
        </p:nvSpPr>
        <p:spPr>
          <a:xfrm>
            <a:off x="457200" y="228600"/>
            <a:ext cx="8229600" cy="639763"/>
          </a:xfrm>
        </p:spPr>
        <p:txBody>
          <a:bodyPr>
            <a:normAutofit fontScale="90000"/>
          </a:bodyPr>
          <a:lstStyle/>
          <a:p>
            <a:pPr algn="ctr" rtl="1" eaLnBrk="1" hangingPunct="1">
              <a:defRPr/>
            </a:pPr>
            <a:r>
              <a:rPr lang="fa-IR" sz="4800" b="1" dirty="0" smtClean="0">
                <a:solidFill>
                  <a:srgbClr val="FF0000"/>
                </a:solidFill>
                <a:cs typeface="B Zar" pitchFamily="2" charset="-78"/>
              </a:rPr>
              <a:t>روش انتشار</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642938"/>
            <a:ext cx="8686800" cy="5857875"/>
          </a:xfrm>
        </p:spPr>
        <p:txBody>
          <a:bodyPr>
            <a:normAutofit fontScale="92500" lnSpcReduction="10000"/>
          </a:bodyPr>
          <a:lstStyle/>
          <a:p>
            <a:pPr marL="274320" indent="-274320" fontAlgn="auto">
              <a:spcAft>
                <a:spcPts val="0"/>
              </a:spcAft>
              <a:buClr>
                <a:schemeClr val="accent3"/>
              </a:buClr>
              <a:buFont typeface="Wingdings 2"/>
              <a:buNone/>
              <a:defRPr/>
            </a:pPr>
            <a:endParaRPr lang="fa-IR" b="1" dirty="0" smtClean="0"/>
          </a:p>
          <a:p>
            <a:pPr marL="274320" indent="-274320" algn="r" rtl="1" fontAlgn="auto">
              <a:lnSpc>
                <a:spcPct val="170000"/>
              </a:lnSpc>
              <a:spcAft>
                <a:spcPts val="0"/>
              </a:spcAft>
              <a:buClr>
                <a:schemeClr val="accent3"/>
              </a:buClr>
              <a:buFont typeface="Wingdings 2"/>
              <a:buNone/>
              <a:defRPr/>
            </a:pPr>
            <a:r>
              <a:rPr lang="fa-IR" sz="2800" dirty="0" smtClean="0">
                <a:cs typeface="B Nazanin" pitchFamily="2" charset="-78"/>
              </a:rPr>
              <a:t>آگاهی از باردار بودن بیمارقبل از شروع درمان ضد سل بسیار اهمیت دارد.</a:t>
            </a:r>
          </a:p>
          <a:p>
            <a:pPr marL="274320" indent="-274320" algn="r" rtl="1" fontAlgn="auto">
              <a:lnSpc>
                <a:spcPct val="170000"/>
              </a:lnSpc>
              <a:spcAft>
                <a:spcPts val="0"/>
              </a:spcAft>
              <a:buClr>
                <a:schemeClr val="accent3"/>
              </a:buClr>
              <a:buFont typeface="Wingdings 2"/>
              <a:buNone/>
              <a:defRPr/>
            </a:pPr>
            <a:r>
              <a:rPr lang="fa-IR" sz="2800" dirty="0" smtClean="0">
                <a:cs typeface="B Nazanin" pitchFamily="2" charset="-78"/>
              </a:rPr>
              <a:t>خوشبختانه مصرف اغلب داروهای ضد سل در طی دوران بارداری بی خطر است وفقط </a:t>
            </a:r>
            <a:r>
              <a:rPr lang="fa-IR" sz="2800" dirty="0" smtClean="0">
                <a:solidFill>
                  <a:srgbClr val="FF0000"/>
                </a:solidFill>
                <a:cs typeface="B Nazanin" pitchFamily="2" charset="-78"/>
              </a:rPr>
              <a:t>استرپتومایسین</a:t>
            </a:r>
            <a:r>
              <a:rPr lang="fa-IR" sz="2800" dirty="0" smtClean="0">
                <a:cs typeface="B Nazanin" pitchFamily="2" charset="-78"/>
              </a:rPr>
              <a:t> بعلت اثرات اتوتوکسیک بر روی جنین ممنوعیت مصرف دارد، که بجای آن اتامبوتول تجویز می گردد</a:t>
            </a:r>
            <a:r>
              <a:rPr lang="en-US" sz="2800" dirty="0" smtClean="0">
                <a:cs typeface="B Nazanin" pitchFamily="2" charset="-78"/>
              </a:rPr>
              <a:t>HRZE/4HR) </a:t>
            </a:r>
            <a:r>
              <a:rPr lang="fa-IR" sz="2800" dirty="0" smtClean="0">
                <a:cs typeface="B Nazanin" pitchFamily="2" charset="-78"/>
              </a:rPr>
              <a:t>2). </a:t>
            </a:r>
          </a:p>
          <a:p>
            <a:pPr marL="274320" indent="-274320" algn="r" rtl="1" fontAlgn="auto">
              <a:lnSpc>
                <a:spcPct val="170000"/>
              </a:lnSpc>
              <a:spcAft>
                <a:spcPts val="0"/>
              </a:spcAft>
              <a:buClr>
                <a:schemeClr val="accent3"/>
              </a:buClr>
              <a:buFont typeface="Wingdings 2"/>
              <a:buNone/>
              <a:defRPr/>
            </a:pPr>
            <a:r>
              <a:rPr lang="fa-IR" sz="2800" dirty="0" smtClean="0">
                <a:cs typeface="B Nazanin" pitchFamily="2" charset="-78"/>
              </a:rPr>
              <a:t>برای به حداقل رساندن اثرات جانبی ایزونیازید بر روی سیستم عصبی جنین مصرف پیریدوکسین به مقدار10 میلی گرم در روز (دوز پیشگیری) در خانم های باردار توصیه می شود.</a:t>
            </a:r>
          </a:p>
          <a:p>
            <a:pPr marL="274320" indent="-274320" algn="r" rtl="1" fontAlgn="auto">
              <a:lnSpc>
                <a:spcPct val="170000"/>
              </a:lnSpc>
              <a:spcAft>
                <a:spcPts val="0"/>
              </a:spcAft>
              <a:buClr>
                <a:schemeClr val="accent3"/>
              </a:buClr>
              <a:buFont typeface="Wingdings 2"/>
              <a:buNone/>
              <a:defRPr/>
            </a:pPr>
            <a:r>
              <a:rPr lang="fa-IR" sz="2800" dirty="0" smtClean="0">
                <a:cs typeface="B Nazanin" pitchFamily="2" charset="-78"/>
              </a:rPr>
              <a:t>توجیه مادران باردار از نظراهمیت استفاده از درمان استاندارد بمنظور حصول سلامت وی و جنین کاملاً ضروری است.</a:t>
            </a:r>
          </a:p>
        </p:txBody>
      </p:sp>
      <p:sp>
        <p:nvSpPr>
          <p:cNvPr id="2" name="Title 1"/>
          <p:cNvSpPr>
            <a:spLocks noGrp="1"/>
          </p:cNvSpPr>
          <p:nvPr>
            <p:ph type="title"/>
          </p:nvPr>
        </p:nvSpPr>
        <p:spPr>
          <a:xfrm>
            <a:off x="5857875" y="274638"/>
            <a:ext cx="2828925" cy="796925"/>
          </a:xfrm>
        </p:spPr>
        <p:txBody>
          <a:bodyPr>
            <a:normAutofit/>
          </a:bodyPr>
          <a:lstStyle/>
          <a:p>
            <a:pPr fontAlgn="auto">
              <a:spcAft>
                <a:spcPts val="0"/>
              </a:spcAft>
              <a:defRPr/>
            </a:pPr>
            <a:r>
              <a:rPr lang="fa-IR" dirty="0" smtClean="0">
                <a:solidFill>
                  <a:srgbClr val="FF0000"/>
                </a:solidFill>
                <a:cs typeface="B Nazanin" pitchFamily="2" charset="-78"/>
              </a:rPr>
              <a:t>دوران بارداری</a:t>
            </a:r>
            <a:endParaRPr lang="fa-IR" dirty="0">
              <a:solidFill>
                <a:srgbClr val="FF0000"/>
              </a:solidFill>
              <a:cs typeface="B Nazanin" pitchFamily="2" charset="-7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357313"/>
            <a:ext cx="8715375" cy="5214937"/>
          </a:xfrm>
        </p:spPr>
        <p:txBody>
          <a:bodyPr>
            <a:normAutofit fontScale="77500" lnSpcReduction="20000"/>
          </a:bodyPr>
          <a:lstStyle/>
          <a:p>
            <a:pPr marL="274320" indent="-274320" algn="r" fontAlgn="auto">
              <a:lnSpc>
                <a:spcPct val="170000"/>
              </a:lnSpc>
              <a:spcAft>
                <a:spcPts val="0"/>
              </a:spcAft>
              <a:buClr>
                <a:schemeClr val="accent3"/>
              </a:buClr>
              <a:buFont typeface="Wingdings 2"/>
              <a:buNone/>
              <a:defRPr/>
            </a:pPr>
            <a:r>
              <a:rPr lang="fa-IR" sz="3400" b="1" dirty="0" smtClean="0">
                <a:cs typeface="B Nazanin" pitchFamily="2" charset="-78"/>
              </a:rPr>
              <a:t>درمان ضد سل مادر شیرده نه تنها هیچگونه ممنوعیتی ندارد، بلکه مانع انتقال بیماری به شیرخوار نیز می شود.</a:t>
            </a:r>
          </a:p>
          <a:p>
            <a:pPr marL="274320" indent="-274320" algn="r" fontAlgn="auto">
              <a:lnSpc>
                <a:spcPct val="170000"/>
              </a:lnSpc>
              <a:spcAft>
                <a:spcPts val="0"/>
              </a:spcAft>
              <a:buClr>
                <a:schemeClr val="accent3"/>
              </a:buClr>
              <a:buFont typeface="Wingdings 2"/>
              <a:buNone/>
              <a:defRPr/>
            </a:pPr>
            <a:r>
              <a:rPr lang="fa-IR" sz="3400" b="1" dirty="0" smtClean="0">
                <a:cs typeface="B Nazanin" pitchFamily="2" charset="-78"/>
              </a:rPr>
              <a:t>باید توجه داشت که میزان داروها در شیر مادر بحدی نیست که نزدکودک اثرات محافظتی و درمانی داشته باشد، لذا جهت پیشگیری (اعم از پیشگیری دارویی ودر نوزاد مادر مبتلا به سل ریوی با اسمیر خلط مثبت حتماً (</a:t>
            </a:r>
            <a:r>
              <a:rPr lang="en-US" sz="3400" b="1" dirty="0" smtClean="0">
                <a:cs typeface="B Nazanin" pitchFamily="2" charset="-78"/>
              </a:rPr>
              <a:t>BCG </a:t>
            </a:r>
            <a:r>
              <a:rPr lang="fa-IR" sz="3400" b="1" dirty="0" smtClean="0">
                <a:cs typeface="B Nazanin" pitchFamily="2" charset="-78"/>
              </a:rPr>
              <a:t>واکسیناسیون باید طبق دستورالعمل اقدام نمود)؛ ضمناً میزان داروی دفع شده از طریق شیر مادر بسیار کم و برای نوزاد اثرات جانبی ندارد.</a:t>
            </a:r>
          </a:p>
          <a:p>
            <a:pPr marL="274320" indent="-274320" fontAlgn="auto">
              <a:lnSpc>
                <a:spcPct val="170000"/>
              </a:lnSpc>
              <a:spcAft>
                <a:spcPts val="0"/>
              </a:spcAft>
              <a:buClr>
                <a:schemeClr val="accent3"/>
              </a:buClr>
              <a:buFont typeface="Wingdings 2"/>
              <a:buNone/>
              <a:defRPr/>
            </a:pPr>
            <a:endParaRPr lang="fa-IR" b="1" dirty="0" smtClean="0">
              <a:cs typeface="B Nazanin" pitchFamily="2" charset="-78"/>
            </a:endParaRPr>
          </a:p>
          <a:p>
            <a:pPr marL="274320" indent="-274320" algn="ctr" fontAlgn="auto">
              <a:lnSpc>
                <a:spcPct val="170000"/>
              </a:lnSpc>
              <a:spcAft>
                <a:spcPts val="0"/>
              </a:spcAft>
              <a:buClr>
                <a:schemeClr val="accent3"/>
              </a:buClr>
              <a:buFont typeface="Wingdings 2"/>
              <a:buNone/>
              <a:defRPr/>
            </a:pPr>
            <a:r>
              <a:rPr lang="fa-IR" sz="3800" b="1" dirty="0" smtClean="0">
                <a:solidFill>
                  <a:srgbClr val="FF0000"/>
                </a:solidFill>
                <a:cs typeface="B Nazanin" pitchFamily="2" charset="-78"/>
              </a:rPr>
              <a:t>همچنین باید در نظر داشت که عفونت سلی از طریق شیر مادر به کودکان</a:t>
            </a:r>
          </a:p>
          <a:p>
            <a:pPr marL="274320" indent="-274320" algn="ctr" fontAlgn="auto">
              <a:lnSpc>
                <a:spcPct val="170000"/>
              </a:lnSpc>
              <a:spcAft>
                <a:spcPts val="0"/>
              </a:spcAft>
              <a:buClr>
                <a:schemeClr val="accent3"/>
              </a:buClr>
              <a:buFont typeface="Wingdings 2"/>
              <a:buNone/>
              <a:defRPr/>
            </a:pPr>
            <a:r>
              <a:rPr lang="fa-IR" sz="3800" b="1" dirty="0" smtClean="0">
                <a:solidFill>
                  <a:srgbClr val="FF0000"/>
                </a:solidFill>
                <a:cs typeface="B Nazanin" pitchFamily="2" charset="-78"/>
              </a:rPr>
              <a:t>منتقل نمی شود.</a:t>
            </a:r>
          </a:p>
          <a:p>
            <a:pPr marL="274320" indent="-274320" fontAlgn="auto">
              <a:spcAft>
                <a:spcPts val="0"/>
              </a:spcAft>
              <a:buClr>
                <a:schemeClr val="accent3"/>
              </a:buClr>
              <a:buFont typeface="Wingdings 2"/>
              <a:buChar char=""/>
              <a:defRPr/>
            </a:pPr>
            <a:endParaRPr lang="fa-IR" dirty="0">
              <a:cs typeface="B Nazanin" pitchFamily="2" charset="-78"/>
            </a:endParaRPr>
          </a:p>
        </p:txBody>
      </p:sp>
      <p:sp>
        <p:nvSpPr>
          <p:cNvPr id="2" name="Title 1"/>
          <p:cNvSpPr>
            <a:spLocks noGrp="1"/>
          </p:cNvSpPr>
          <p:nvPr>
            <p:ph type="title"/>
          </p:nvPr>
        </p:nvSpPr>
        <p:spPr>
          <a:xfrm>
            <a:off x="6072188" y="274638"/>
            <a:ext cx="2614612" cy="1143000"/>
          </a:xfrm>
        </p:spPr>
        <p:txBody>
          <a:bodyPr>
            <a:normAutofit/>
          </a:bodyPr>
          <a:lstStyle/>
          <a:p>
            <a:pPr fontAlgn="auto">
              <a:spcAft>
                <a:spcPts val="0"/>
              </a:spcAft>
              <a:defRPr/>
            </a:pPr>
            <a:r>
              <a:rPr lang="fa-IR" dirty="0" smtClean="0">
                <a:solidFill>
                  <a:srgbClr val="0000FF"/>
                </a:solidFill>
                <a:cs typeface="B Nazanin" pitchFamily="2" charset="-78"/>
              </a:rPr>
              <a:t>دوران شیردهی</a:t>
            </a:r>
            <a:endParaRPr lang="fa-IR" dirty="0">
              <a:solidFill>
                <a:srgbClr val="0000FF"/>
              </a:solidFill>
              <a:cs typeface="B Nazanin" pitchFamily="2" charset="-7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algn="just">
              <a:lnSpc>
                <a:spcPct val="150000"/>
              </a:lnSpc>
              <a:buFont typeface="Wingdings 2" pitchFamily="18" charset="2"/>
              <a:buNone/>
              <a:defRPr/>
            </a:pPr>
            <a:r>
              <a:rPr lang="fa-IR" sz="2800" b="1" dirty="0" smtClean="0">
                <a:cs typeface="B Nazanin" pitchFamily="2" charset="-78"/>
              </a:rPr>
              <a:t>استفاده از رژیم درمانی کوتاه مدت 6 ماهه در حاملین سالم ویروس هپاتیت و یا کسانی که سابقه قبلی هپاتیت حاد در گذشته داشته اند بلامانع است، به این شرط که علایم بیماری مزمن کبدی را نداشته باشند</a:t>
            </a:r>
            <a:r>
              <a:rPr lang="fa-IR" dirty="0" smtClean="0">
                <a:cs typeface="B Nazanin" pitchFamily="2" charset="-78"/>
              </a:rPr>
              <a:t>.</a:t>
            </a:r>
          </a:p>
        </p:txBody>
      </p:sp>
      <p:sp>
        <p:nvSpPr>
          <p:cNvPr id="24578" name="Title 1"/>
          <p:cNvSpPr>
            <a:spLocks noGrp="1"/>
          </p:cNvSpPr>
          <p:nvPr>
            <p:ph type="title"/>
          </p:nvPr>
        </p:nvSpPr>
        <p:spPr>
          <a:xfrm>
            <a:off x="2000250" y="500063"/>
            <a:ext cx="8229600" cy="1143000"/>
          </a:xfrm>
        </p:spPr>
        <p:txBody>
          <a:bodyPr/>
          <a:lstStyle/>
          <a:p>
            <a:pPr>
              <a:defRPr/>
            </a:pPr>
            <a:r>
              <a:rPr lang="fa-IR" smtClean="0">
                <a:solidFill>
                  <a:srgbClr val="0000FF"/>
                </a:solidFill>
                <a:cs typeface="B Nazanin" pitchFamily="2" charset="-78"/>
              </a:rPr>
              <a:t>بیماران مبتلا به بیماری های کبدی</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1000125"/>
            <a:ext cx="8229600" cy="5357813"/>
          </a:xfrm>
        </p:spPr>
        <p:txBody>
          <a:bodyPr>
            <a:normAutofit fontScale="92500" lnSpcReduction="20000"/>
          </a:bodyPr>
          <a:lstStyle/>
          <a:p>
            <a:pPr marL="274320" indent="-274320" fontAlgn="auto">
              <a:spcAft>
                <a:spcPts val="0"/>
              </a:spcAft>
              <a:buClr>
                <a:schemeClr val="accent3"/>
              </a:buClr>
              <a:buFont typeface="Wingdings 2"/>
              <a:buChar char=""/>
              <a:defRPr/>
            </a:pPr>
            <a:endParaRPr lang="fa-IR" b="1" dirty="0" smtClean="0"/>
          </a:p>
          <a:p>
            <a:pPr marL="274320" indent="-274320" algn="r" rtl="1" fontAlgn="auto">
              <a:lnSpc>
                <a:spcPct val="170000"/>
              </a:lnSpc>
              <a:spcAft>
                <a:spcPts val="0"/>
              </a:spcAft>
              <a:buClr>
                <a:schemeClr val="accent3"/>
              </a:buClr>
              <a:buFont typeface="Wingdings 2"/>
              <a:buNone/>
              <a:defRPr/>
            </a:pPr>
            <a:r>
              <a:rPr lang="fa-IR" b="1" dirty="0" smtClean="0">
                <a:cs typeface="B Nazanin" pitchFamily="2" charset="-78"/>
              </a:rPr>
              <a:t>پیرازینامید جهت بیماران مبتلا به بیماری کبدی نباید استفاده شود، لذا رژیم های درمانی توصیه شده در این افراد بدین شرح می باشند:</a:t>
            </a:r>
          </a:p>
          <a:p>
            <a:pPr marL="274320" indent="-274320" algn="r" rtl="1" fontAlgn="auto">
              <a:lnSpc>
                <a:spcPct val="170000"/>
              </a:lnSpc>
              <a:spcAft>
                <a:spcPts val="0"/>
              </a:spcAft>
              <a:buClr>
                <a:schemeClr val="accent3"/>
              </a:buClr>
              <a:buFont typeface="Wingdings 2"/>
              <a:buNone/>
              <a:defRPr/>
            </a:pPr>
            <a:r>
              <a:rPr lang="fa-IR" b="1" dirty="0" smtClean="0">
                <a:cs typeface="B Nazanin" pitchFamily="2" charset="-78"/>
              </a:rPr>
              <a:t>1. تجویز ایزونیازید و ریفامپین در مرحله حمله ای درمان توام با یک یا دو داروی</a:t>
            </a:r>
          </a:p>
          <a:p>
            <a:pPr marL="274320" indent="-274320" algn="r" rtl="1" fontAlgn="auto">
              <a:lnSpc>
                <a:spcPct val="170000"/>
              </a:lnSpc>
              <a:spcAft>
                <a:spcPts val="0"/>
              </a:spcAft>
              <a:buClr>
                <a:schemeClr val="accent3"/>
              </a:buClr>
              <a:buFont typeface="Wingdings 2"/>
              <a:buNone/>
              <a:defRPr/>
            </a:pPr>
            <a:r>
              <a:rPr lang="fa-IR" b="1" dirty="0" smtClean="0">
                <a:cs typeface="B Nazanin" pitchFamily="2" charset="-78"/>
              </a:rPr>
              <a:t>غیرهپاتوتوکسیک دیگر نظیر استرپتومایسین و اتامبوتول ؛ که در این صورت</a:t>
            </a:r>
          </a:p>
          <a:p>
            <a:pPr marL="274320" indent="-274320" algn="r" rtl="1" fontAlgn="auto">
              <a:lnSpc>
                <a:spcPct val="170000"/>
              </a:lnSpc>
              <a:spcAft>
                <a:spcPts val="0"/>
              </a:spcAft>
              <a:buClr>
                <a:schemeClr val="accent3"/>
              </a:buClr>
              <a:buFont typeface="Wingdings 2"/>
              <a:buNone/>
              <a:defRPr/>
            </a:pPr>
            <a:r>
              <a:rPr lang="en-US" b="1" dirty="0" smtClean="0">
                <a:cs typeface="B Nazanin" pitchFamily="2" charset="-78"/>
              </a:rPr>
              <a:t>.(2HRES/6HR) </a:t>
            </a:r>
            <a:r>
              <a:rPr lang="fa-IR" b="1" dirty="0" smtClean="0">
                <a:cs typeface="B Nazanin" pitchFamily="2" charset="-78"/>
              </a:rPr>
              <a:t>مرحله نگهدارنده باید تا 6 ماه افزایش یابد</a:t>
            </a:r>
          </a:p>
          <a:p>
            <a:pPr marL="274320" indent="-274320" algn="r" rtl="1" fontAlgn="auto">
              <a:lnSpc>
                <a:spcPct val="170000"/>
              </a:lnSpc>
              <a:spcAft>
                <a:spcPts val="0"/>
              </a:spcAft>
              <a:buClr>
                <a:schemeClr val="accent3"/>
              </a:buClr>
              <a:buFont typeface="Wingdings 2"/>
              <a:buNone/>
              <a:defRPr/>
            </a:pPr>
            <a:r>
              <a:rPr lang="fa-IR" b="1" dirty="0" smtClean="0">
                <a:cs typeface="B Nazanin" pitchFamily="2" charset="-78"/>
              </a:rPr>
              <a:t>2. استفاده ازسه داروی ایزونیازید، اتامبوتول و استرپتومایسین برای مرحله حمله ای و سپس ادامه درمان به مدت 10 ماه با ایزونیازید و اتامبوتول. در این حالت،</a:t>
            </a:r>
            <a:r>
              <a:rPr lang="en-US" b="1" dirty="0" smtClean="0">
                <a:cs typeface="B Nazanin" pitchFamily="2" charset="-78"/>
              </a:rPr>
              <a:t> </a:t>
            </a:r>
            <a:r>
              <a:rPr lang="fa-IR" b="1" dirty="0" smtClean="0">
                <a:cs typeface="B Nazanin" pitchFamily="2" charset="-78"/>
              </a:rPr>
              <a:t>کل دوره درمان 12 ماه خواهد بود</a:t>
            </a:r>
            <a:r>
              <a:rPr lang="en-US" b="1" dirty="0" smtClean="0">
                <a:cs typeface="B Nazanin" pitchFamily="2" charset="-78"/>
              </a:rPr>
              <a:t>.(2HES/10HE) </a:t>
            </a:r>
            <a:endParaRPr lang="fa-IR" b="1" dirty="0">
              <a:cs typeface="B Nazanin" pitchFamily="2" charset="-78"/>
            </a:endParaRPr>
          </a:p>
        </p:txBody>
      </p:sp>
      <p:sp>
        <p:nvSpPr>
          <p:cNvPr id="25602" name="Title 1"/>
          <p:cNvSpPr>
            <a:spLocks noGrp="1"/>
          </p:cNvSpPr>
          <p:nvPr>
            <p:ph type="title"/>
          </p:nvPr>
        </p:nvSpPr>
        <p:spPr>
          <a:xfrm>
            <a:off x="1000125" y="285750"/>
            <a:ext cx="8229600" cy="1143000"/>
          </a:xfrm>
        </p:spPr>
        <p:txBody>
          <a:bodyPr/>
          <a:lstStyle/>
          <a:p>
            <a:pPr>
              <a:defRPr/>
            </a:pPr>
            <a:r>
              <a:rPr lang="fa-IR" smtClean="0">
                <a:solidFill>
                  <a:srgbClr val="0000FF"/>
                </a:solidFill>
                <a:cs typeface="B Nazanin" pitchFamily="2" charset="-78"/>
              </a:rPr>
              <a:t>بیماران مبتلا به بیماری های مزمن کبدی</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274320" indent="-274320" algn="r" fontAlgn="auto">
              <a:lnSpc>
                <a:spcPct val="220000"/>
              </a:lnSpc>
              <a:spcAft>
                <a:spcPts val="0"/>
              </a:spcAft>
              <a:buClr>
                <a:schemeClr val="accent3"/>
              </a:buClr>
              <a:buFont typeface="Wingdings 2"/>
              <a:buNone/>
              <a:defRPr/>
            </a:pPr>
            <a:r>
              <a:rPr lang="fa-IR" dirty="0" smtClean="0">
                <a:cs typeface="B Nazanin" pitchFamily="2" charset="-78"/>
              </a:rPr>
              <a:t>غالباً عقیده بر این است که درمان بیماری سل تا فروکش کردن عارضه حاد کبدی به</a:t>
            </a:r>
          </a:p>
          <a:p>
            <a:pPr marL="274320" indent="-274320" algn="r" fontAlgn="auto">
              <a:lnSpc>
                <a:spcPct val="220000"/>
              </a:lnSpc>
              <a:spcAft>
                <a:spcPts val="0"/>
              </a:spcAft>
              <a:buClr>
                <a:schemeClr val="accent3"/>
              </a:buClr>
              <a:buFont typeface="Wingdings 2"/>
              <a:buNone/>
              <a:defRPr/>
            </a:pPr>
            <a:r>
              <a:rPr lang="fa-IR" dirty="0" smtClean="0">
                <a:cs typeface="B Nazanin" pitchFamily="2" charset="-78"/>
              </a:rPr>
              <a:t>تاخیر افتد، ولی در شرایطی که از نظر بالینی شروع درمان ضد سل ضروری باشد</a:t>
            </a:r>
          </a:p>
          <a:p>
            <a:pPr marL="274320" indent="-274320" algn="r" fontAlgn="auto">
              <a:lnSpc>
                <a:spcPct val="220000"/>
              </a:lnSpc>
              <a:spcAft>
                <a:spcPts val="0"/>
              </a:spcAft>
              <a:buClr>
                <a:schemeClr val="accent3"/>
              </a:buClr>
              <a:buFont typeface="Wingdings 2"/>
              <a:buNone/>
              <a:defRPr/>
            </a:pPr>
            <a:r>
              <a:rPr lang="fa-IR" dirty="0" smtClean="0">
                <a:cs typeface="B Nazanin" pitchFamily="2" charset="-78"/>
              </a:rPr>
              <a:t>استفاده از اتامبوتول همراه با استرپتومایسین برای حداکثر 3 ماه تا زمان فروکش</a:t>
            </a:r>
          </a:p>
          <a:p>
            <a:pPr marL="274320" indent="-274320" algn="r" fontAlgn="auto">
              <a:lnSpc>
                <a:spcPct val="220000"/>
              </a:lnSpc>
              <a:spcAft>
                <a:spcPts val="0"/>
              </a:spcAft>
              <a:buClr>
                <a:schemeClr val="accent3"/>
              </a:buClr>
              <a:buFont typeface="Wingdings 2"/>
              <a:buNone/>
              <a:defRPr/>
            </a:pPr>
            <a:r>
              <a:rPr lang="fa-IR" dirty="0" smtClean="0">
                <a:cs typeface="B Nazanin" pitchFamily="2" charset="-78"/>
              </a:rPr>
              <a:t>کردن بیماری کبدی و پس از آن ایزونیازید و ریفامپین بعنوان مرحله نگهدارنده</a:t>
            </a:r>
          </a:p>
          <a:p>
            <a:pPr marL="274320" indent="-274320" algn="r" fontAlgn="auto">
              <a:lnSpc>
                <a:spcPct val="220000"/>
              </a:lnSpc>
              <a:spcAft>
                <a:spcPts val="0"/>
              </a:spcAft>
              <a:buClr>
                <a:schemeClr val="accent3"/>
              </a:buClr>
              <a:buFont typeface="Wingdings 2"/>
              <a:buNone/>
              <a:defRPr/>
            </a:pPr>
            <a:r>
              <a:rPr lang="fa-IR" dirty="0" smtClean="0">
                <a:cs typeface="B Nazanin" pitchFamily="2" charset="-78"/>
              </a:rPr>
              <a:t>بمدت 6 ماه توصیه می گردد.</a:t>
            </a:r>
            <a:endParaRPr lang="fa-IR" dirty="0">
              <a:cs typeface="B Nazanin" pitchFamily="2" charset="-78"/>
            </a:endParaRPr>
          </a:p>
        </p:txBody>
      </p:sp>
      <p:sp>
        <p:nvSpPr>
          <p:cNvPr id="26626" name="Title 1"/>
          <p:cNvSpPr>
            <a:spLocks noGrp="1"/>
          </p:cNvSpPr>
          <p:nvPr>
            <p:ph type="title"/>
          </p:nvPr>
        </p:nvSpPr>
        <p:spPr/>
        <p:txBody>
          <a:bodyPr/>
          <a:lstStyle/>
          <a:p>
            <a:pPr algn="r">
              <a:defRPr/>
            </a:pPr>
            <a:r>
              <a:rPr lang="fa-IR" dirty="0" smtClean="0">
                <a:solidFill>
                  <a:srgbClr val="0000FF"/>
                </a:solidFill>
                <a:cs typeface="B Nazanin" pitchFamily="2" charset="-78"/>
              </a:rPr>
              <a:t>بیماران مبتلا به بیماری های حاد کبدی</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1357313"/>
            <a:ext cx="8229600" cy="4525962"/>
          </a:xfrm>
        </p:spPr>
        <p:txBody>
          <a:bodyPr/>
          <a:lstStyle/>
          <a:p>
            <a:pPr algn="r">
              <a:lnSpc>
                <a:spcPct val="160000"/>
              </a:lnSpc>
              <a:buFont typeface="Wingdings 2" pitchFamily="18" charset="2"/>
              <a:buNone/>
              <a:defRPr/>
            </a:pPr>
            <a:r>
              <a:rPr lang="fa-IR" sz="2800" b="1" dirty="0" smtClean="0">
                <a:cs typeface="B Nazanin" pitchFamily="2" charset="-78"/>
              </a:rPr>
              <a:t>از آنجایی که ایزونیازید، ریفامپین و پیرازینامید یا بطور کامل از طریق سیستم صفراوی دفع میشوند و یا پس از متابولیسم بصورت غیر سمی در می آیند،تجویزشان با دوزهای معمول در بیماران مبتلا به نارسایی کلیه مانعی ندارد. اما تجویزپیریدوکسین همراه با ایزونیازید برای جلوگیری از نوروپاتی محیطی در این افراد ازاهمیت ویژه ای برخوردار است</a:t>
            </a:r>
            <a:r>
              <a:rPr lang="fa-IR" dirty="0" smtClean="0">
                <a:cs typeface="B Nazanin" pitchFamily="2" charset="-78"/>
              </a:rPr>
              <a:t>.</a:t>
            </a:r>
          </a:p>
        </p:txBody>
      </p:sp>
      <p:sp>
        <p:nvSpPr>
          <p:cNvPr id="27650" name="Title 1"/>
          <p:cNvSpPr>
            <a:spLocks noGrp="1"/>
          </p:cNvSpPr>
          <p:nvPr>
            <p:ph type="title"/>
          </p:nvPr>
        </p:nvSpPr>
        <p:spPr>
          <a:xfrm>
            <a:off x="2714625" y="357188"/>
            <a:ext cx="8229600" cy="1143000"/>
          </a:xfrm>
        </p:spPr>
        <p:txBody>
          <a:bodyPr/>
          <a:lstStyle/>
          <a:p>
            <a:pPr>
              <a:defRPr/>
            </a:pPr>
            <a:r>
              <a:rPr lang="fa-IR" smtClean="0">
                <a:solidFill>
                  <a:srgbClr val="0000FF"/>
                </a:solidFill>
                <a:cs typeface="B Nazanin" pitchFamily="2" charset="-78"/>
              </a:rPr>
              <a:t>بیماران مبتلا به نارسایی کبدی</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75"/>
            <a:ext cx="8472488" cy="4840288"/>
          </a:xfrm>
        </p:spPr>
        <p:txBody>
          <a:bodyPr>
            <a:noAutofit/>
          </a:bodyPr>
          <a:lstStyle/>
          <a:p>
            <a:pPr marL="274320" indent="-274320" algn="r" rtl="1" fontAlgn="auto">
              <a:lnSpc>
                <a:spcPct val="170000"/>
              </a:lnSpc>
              <a:spcAft>
                <a:spcPts val="0"/>
              </a:spcAft>
              <a:buClr>
                <a:schemeClr val="accent3"/>
              </a:buClr>
              <a:buFont typeface="Wingdings 2"/>
              <a:buNone/>
              <a:defRPr/>
            </a:pPr>
            <a:r>
              <a:rPr lang="fa-IR" sz="2400" b="1" dirty="0" smtClean="0">
                <a:cs typeface="B Nazanin" pitchFamily="2" charset="-78"/>
              </a:rPr>
              <a:t>استرپتومایسین و اتامبوتول از طریق کلیه دفع میشوند، لذا در شرایطی که تجویز آنها  الزامی باشد باید با دوز کمتر تجویز گردند. مصرف این داروها بدون تعدیل دوز مورد لزوم، به علت بالا رفتن سطح خونیشان منجر به بروز عوارض شنوایی و بینایی میگردد.</a:t>
            </a:r>
          </a:p>
          <a:p>
            <a:pPr marL="274320" indent="-274320" algn="r" rtl="1" fontAlgn="auto">
              <a:lnSpc>
                <a:spcPct val="170000"/>
              </a:lnSpc>
              <a:spcAft>
                <a:spcPts val="0"/>
              </a:spcAft>
              <a:buClr>
                <a:schemeClr val="accent3"/>
              </a:buClr>
              <a:buFont typeface="Wingdings 2"/>
              <a:buNone/>
              <a:defRPr/>
            </a:pPr>
            <a:r>
              <a:rPr lang="fa-IR" sz="2400" b="1" dirty="0" smtClean="0">
                <a:solidFill>
                  <a:srgbClr val="FF0000"/>
                </a:solidFill>
                <a:cs typeface="B Nazanin" pitchFamily="2" charset="-78"/>
              </a:rPr>
              <a:t>رژیم درمانی مطلوب در مبتلایان به نارسایی کلیه عبارتست از</a:t>
            </a:r>
            <a:r>
              <a:rPr lang="en-US" sz="2400" b="1" dirty="0" smtClean="0">
                <a:solidFill>
                  <a:srgbClr val="FF0000"/>
                </a:solidFill>
                <a:cs typeface="B Nazanin" pitchFamily="2" charset="-78"/>
              </a:rPr>
              <a:t>2HRZ/ 6 HR : </a:t>
            </a:r>
            <a:endParaRPr lang="fa-IR" sz="2400" b="1" dirty="0" smtClean="0">
              <a:solidFill>
                <a:srgbClr val="FF0000"/>
              </a:solidFill>
              <a:cs typeface="B Nazanin" pitchFamily="2" charset="-78"/>
            </a:endParaRPr>
          </a:p>
          <a:p>
            <a:pPr marL="274320" indent="-274320" algn="r" rtl="1" fontAlgn="auto">
              <a:lnSpc>
                <a:spcPct val="170000"/>
              </a:lnSpc>
              <a:spcAft>
                <a:spcPts val="0"/>
              </a:spcAft>
              <a:buClr>
                <a:schemeClr val="accent3"/>
              </a:buClr>
              <a:buFont typeface="Wingdings 2"/>
              <a:buNone/>
              <a:defRPr/>
            </a:pPr>
            <a:r>
              <a:rPr lang="fa-IR" sz="2400" b="1" dirty="0" smtClean="0">
                <a:solidFill>
                  <a:srgbClr val="0000FF"/>
                </a:solidFill>
                <a:cs typeface="B Nazanin" pitchFamily="2" charset="-78"/>
              </a:rPr>
              <a:t>توجه: </a:t>
            </a:r>
            <a:r>
              <a:rPr lang="fa-IR" sz="2400" b="1" dirty="0" smtClean="0">
                <a:cs typeface="B Nazanin" pitchFamily="2" charset="-78"/>
              </a:rPr>
              <a:t>در صورت انجام دیالیز دوزهای دارویی باید پس از انجام دیالیز مصرف شوند.</a:t>
            </a:r>
            <a:endParaRPr lang="fa-IR" sz="2400" b="1" dirty="0">
              <a:cs typeface="B Nazanin" pitchFamily="2" charset="-7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9" name="Picture 2"/>
          <p:cNvPicPr>
            <a:picLocks noGrp="1" noChangeAspect="1" noChangeArrowheads="1"/>
          </p:cNvPicPr>
          <p:nvPr>
            <p:ph idx="1"/>
          </p:nvPr>
        </p:nvPicPr>
        <p:blipFill>
          <a:blip r:embed="rId2" cstate="print"/>
          <a:srcRect/>
          <a:stretch>
            <a:fillRect/>
          </a:stretch>
        </p:blipFill>
        <p:spPr>
          <a:xfrm>
            <a:off x="0" y="-214313"/>
            <a:ext cx="9144000" cy="7429501"/>
          </a:xfrm>
        </p:spPr>
      </p:pic>
      <p:sp>
        <p:nvSpPr>
          <p:cNvPr id="34818" name="Title 1"/>
          <p:cNvSpPr>
            <a:spLocks noGrp="1"/>
          </p:cNvSpPr>
          <p:nvPr>
            <p:ph type="title"/>
          </p:nvPr>
        </p:nvSpPr>
        <p:spPr/>
        <p:txBody>
          <a:bodyPr/>
          <a:lstStyle/>
          <a:p>
            <a:pPr>
              <a:defRPr/>
            </a:pPr>
            <a:endParaRPr lang="fa-IR"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600200"/>
            <a:ext cx="8329612" cy="4525963"/>
          </a:xfrm>
        </p:spPr>
        <p:txBody>
          <a:bodyPr>
            <a:noAutofit/>
          </a:bodyPr>
          <a:lstStyle/>
          <a:p>
            <a:pPr marL="274320" indent="-274320" algn="r" fontAlgn="auto">
              <a:lnSpc>
                <a:spcPct val="170000"/>
              </a:lnSpc>
              <a:spcAft>
                <a:spcPts val="0"/>
              </a:spcAft>
              <a:buClr>
                <a:schemeClr val="accent3"/>
              </a:buClr>
              <a:buFont typeface="Wingdings 2"/>
              <a:buNone/>
              <a:defRPr/>
            </a:pPr>
            <a:r>
              <a:rPr lang="fa-IR" sz="1800" b="1" dirty="0" smtClean="0">
                <a:cs typeface="B Nazanin" pitchFamily="2" charset="-78"/>
              </a:rPr>
              <a:t>به لحاظ سهولت در تصمیم گیری، عوارض جانبی داروهای ضد سل به دو گروه"خفیف" و "شدید" تقسیم بندی شده است؛ ولی باید به بیماران توصیه کرد که درهر دو حالت، علایم نشانگر بروز عوارض را سریعاً گزارش دهند.</a:t>
            </a:r>
          </a:p>
          <a:p>
            <a:pPr marL="274320" indent="-274320" algn="r" fontAlgn="auto">
              <a:lnSpc>
                <a:spcPct val="170000"/>
              </a:lnSpc>
              <a:spcAft>
                <a:spcPts val="0"/>
              </a:spcAft>
              <a:buClr>
                <a:schemeClr val="accent3"/>
              </a:buClr>
              <a:buFont typeface="Wingdings 2"/>
              <a:buNone/>
              <a:defRPr/>
            </a:pPr>
            <a:r>
              <a:rPr lang="fa-IR" sz="1800" b="1" dirty="0" smtClean="0">
                <a:cs typeface="B Nazanin" pitchFamily="2" charset="-78"/>
              </a:rPr>
              <a:t>عوارض خفیف معمولاً خودبخود بهبود می یابند لذا بهتر است درمان ضدسل را باهمان دوز اولیه ادامه داد یا در صورت لزوم بعضی داروهای غیر سلی را جهت درمان علامتی عوارض دارویی به رژیم دارویی بیمار افزود. باید بخاطر داشت که حتی عوارض خفیف نیز ممکن است مانع استفاده منظم دارو توسط بیمار شود، لذا باید درچنین حالتی به بیمار اطمینان داد و او را برای ادامه درمان تشویق کرد.</a:t>
            </a:r>
          </a:p>
          <a:p>
            <a:pPr marL="274320" indent="-274320" algn="r" fontAlgn="auto">
              <a:lnSpc>
                <a:spcPct val="170000"/>
              </a:lnSpc>
              <a:spcAft>
                <a:spcPts val="0"/>
              </a:spcAft>
              <a:buClr>
                <a:schemeClr val="accent3"/>
              </a:buClr>
              <a:buFont typeface="Wingdings 2"/>
              <a:buNone/>
              <a:defRPr/>
            </a:pPr>
            <a:r>
              <a:rPr lang="fa-IR" sz="1800" b="1" dirty="0" smtClean="0">
                <a:cs typeface="B Nazanin" pitchFamily="2" charset="-78"/>
              </a:rPr>
              <a:t>بدنبال مصرف ریفامپین، ادرار و سایر ترشحات بدن به رنگ </a:t>
            </a:r>
            <a:r>
              <a:rPr lang="fa-IR" sz="1800" b="1" dirty="0" smtClean="0">
                <a:solidFill>
                  <a:schemeClr val="accent6">
                    <a:lumMod val="75000"/>
                  </a:schemeClr>
                </a:solidFill>
                <a:cs typeface="B Nazanin" pitchFamily="2" charset="-78"/>
              </a:rPr>
              <a:t>نارنجی</a:t>
            </a:r>
            <a:r>
              <a:rPr lang="fa-IR" sz="1800" b="1" dirty="0" smtClean="0">
                <a:cs typeface="B Nazanin" pitchFamily="2" charset="-78"/>
              </a:rPr>
              <a:t> مایل به </a:t>
            </a:r>
            <a:r>
              <a:rPr lang="fa-IR" sz="1800" b="1" dirty="0" smtClean="0">
                <a:solidFill>
                  <a:srgbClr val="FF0000"/>
                </a:solidFill>
                <a:cs typeface="B Nazanin" pitchFamily="2" charset="-78"/>
              </a:rPr>
              <a:t>قرمز</a:t>
            </a:r>
            <a:r>
              <a:rPr lang="fa-IR" sz="1800" b="1" dirty="0" smtClean="0">
                <a:cs typeface="B Nazanin" pitchFamily="2" charset="-78"/>
              </a:rPr>
              <a:t> درمی آید که عارضه محسوب نمی شود، اما به دلیل احساس ترسی که در بیمار ایجادمی کند می تواند سبب تصمیم وی به قطع دارو شود، لذا باید در این مورد به بیمارآگاهی واطمینان خاطر داد.</a:t>
            </a:r>
            <a:endParaRPr lang="fa-IR" sz="1800" b="1" dirty="0">
              <a:cs typeface="B Nazanin" pitchFamily="2" charset="-78"/>
            </a:endParaRPr>
          </a:p>
        </p:txBody>
      </p:sp>
      <p:sp>
        <p:nvSpPr>
          <p:cNvPr id="32770" name="Title 1"/>
          <p:cNvSpPr>
            <a:spLocks noGrp="1"/>
          </p:cNvSpPr>
          <p:nvPr>
            <p:ph type="title"/>
          </p:nvPr>
        </p:nvSpPr>
        <p:spPr/>
        <p:txBody>
          <a:bodyPr/>
          <a:lstStyle/>
          <a:p>
            <a:pPr>
              <a:defRPr/>
            </a:pPr>
            <a:r>
              <a:rPr lang="fa-IR" smtClean="0">
                <a:solidFill>
                  <a:srgbClr val="0000FF"/>
                </a:solidFill>
                <a:cs typeface="B Nazanin" pitchFamily="2" charset="-78"/>
              </a:rPr>
              <a:t>نحوه برخورد با عوارض داروهای ضد سل</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85750" y="1143000"/>
            <a:ext cx="8401050" cy="4983163"/>
          </a:xfrm>
        </p:spPr>
        <p:txBody>
          <a:bodyPr>
            <a:normAutofit/>
          </a:bodyPr>
          <a:lstStyle/>
          <a:p>
            <a:pPr algn="r">
              <a:lnSpc>
                <a:spcPct val="160000"/>
              </a:lnSpc>
              <a:buFont typeface="Wingdings 2" pitchFamily="18" charset="2"/>
              <a:buNone/>
              <a:defRPr/>
            </a:pPr>
            <a:r>
              <a:rPr lang="fa-IR" sz="2800" b="1" dirty="0" smtClean="0">
                <a:cs typeface="B Nazanin" pitchFamily="2" charset="-78"/>
              </a:rPr>
              <a:t>در صورت بروز عوارض شدید دارویی باید بلافاصله استفاده از داروها را متوقف کرد </a:t>
            </a:r>
          </a:p>
          <a:p>
            <a:pPr algn="r">
              <a:lnSpc>
                <a:spcPct val="160000"/>
              </a:lnSpc>
              <a:buFont typeface="Wingdings 2" pitchFamily="18" charset="2"/>
              <a:buNone/>
              <a:defRPr/>
            </a:pPr>
            <a:r>
              <a:rPr lang="fa-IR" sz="2800" b="1" dirty="0" smtClean="0">
                <a:cs typeface="B Nazanin" pitchFamily="2" charset="-78"/>
              </a:rPr>
              <a:t>بیمار را فوراً به بیمارستان ارجاع نمود تا تحت شرایط بستری و زیر نظر پزشک</a:t>
            </a:r>
          </a:p>
          <a:p>
            <a:pPr algn="r">
              <a:lnSpc>
                <a:spcPct val="160000"/>
              </a:lnSpc>
              <a:buFont typeface="Wingdings 2" pitchFamily="18" charset="2"/>
              <a:buNone/>
              <a:defRPr/>
            </a:pPr>
            <a:r>
              <a:rPr lang="fa-IR" sz="2800" b="1" dirty="0" smtClean="0">
                <a:cs typeface="B Nazanin" pitchFamily="2" charset="-78"/>
              </a:rPr>
              <a:t>متخصص داروی مسئول عارضه شناسایی و رژیم دارویی مناسب تجویز گردد.</a:t>
            </a:r>
          </a:p>
          <a:p>
            <a:pPr algn="r">
              <a:lnSpc>
                <a:spcPct val="160000"/>
              </a:lnSpc>
              <a:buFont typeface="Wingdings 2" pitchFamily="18" charset="2"/>
              <a:buNone/>
              <a:defRPr/>
            </a:pPr>
            <a:r>
              <a:rPr lang="fa-IR" sz="2800" b="1" dirty="0" smtClean="0">
                <a:cs typeface="B Nazanin" pitchFamily="2" charset="-78"/>
              </a:rPr>
              <a:t>جدول (1) برخورد علامت محور 1 با عوارض شایع تر داروهای ضد سل را نمایش</a:t>
            </a:r>
          </a:p>
          <a:p>
            <a:pPr algn="r">
              <a:lnSpc>
                <a:spcPct val="160000"/>
              </a:lnSpc>
              <a:buFont typeface="Wingdings 2" pitchFamily="18" charset="2"/>
              <a:buNone/>
              <a:defRPr/>
            </a:pPr>
            <a:r>
              <a:rPr lang="fa-IR" sz="2800" b="1" dirty="0" smtClean="0">
                <a:cs typeface="B Nazanin" pitchFamily="2" charset="-78"/>
              </a:rPr>
              <a:t>می دهد</a:t>
            </a:r>
            <a:r>
              <a:rPr lang="fa-IR" dirty="0" smtClean="0">
                <a:cs typeface="B Nazanin" pitchFamily="2" charset="-78"/>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04800" y="304800"/>
            <a:ext cx="8534400" cy="6248400"/>
          </a:xfrm>
        </p:spPr>
        <p:txBody>
          <a:bodyPr>
            <a:normAutofit/>
          </a:bodyPr>
          <a:lstStyle/>
          <a:p>
            <a:pPr algn="r" rtl="1" eaLnBrk="1" hangingPunct="1">
              <a:lnSpc>
                <a:spcPct val="115000"/>
              </a:lnSpc>
              <a:defRPr/>
            </a:pPr>
            <a:r>
              <a:rPr lang="fa-IR" sz="2900" b="1" dirty="0" smtClean="0">
                <a:solidFill>
                  <a:srgbClr val="FF0000"/>
                </a:solidFill>
                <a:cs typeface="B Zar" pitchFamily="2" charset="-78"/>
              </a:rPr>
              <a:t>سه طيف سني خطرناك براي بيماري </a:t>
            </a:r>
            <a:r>
              <a:rPr lang="en-US" sz="2900" b="1" dirty="0" smtClean="0">
                <a:solidFill>
                  <a:srgbClr val="FF0000"/>
                </a:solidFill>
                <a:cs typeface="B Zar" pitchFamily="2" charset="-78"/>
              </a:rPr>
              <a:t>TB</a:t>
            </a:r>
            <a:r>
              <a:rPr lang="fa-IR" sz="2900" b="1" dirty="0" smtClean="0">
                <a:solidFill>
                  <a:srgbClr val="FF0000"/>
                </a:solidFill>
                <a:cs typeface="B Zar" pitchFamily="2" charset="-78"/>
              </a:rPr>
              <a:t> : </a:t>
            </a:r>
          </a:p>
          <a:p>
            <a:pPr algn="r" rtl="1" eaLnBrk="1" hangingPunct="1">
              <a:lnSpc>
                <a:spcPct val="115000"/>
              </a:lnSpc>
              <a:buFontTx/>
              <a:buChar char="-"/>
              <a:defRPr/>
            </a:pPr>
            <a:r>
              <a:rPr lang="en-US" sz="2900" b="1" dirty="0" smtClean="0">
                <a:cs typeface="B Zar" pitchFamily="2" charset="-78"/>
              </a:rPr>
              <a:t>Infancy</a:t>
            </a:r>
            <a:endParaRPr lang="fa-IR" sz="2900" b="1" dirty="0" smtClean="0">
              <a:cs typeface="B Zar" pitchFamily="2" charset="-78"/>
            </a:endParaRPr>
          </a:p>
          <a:p>
            <a:pPr algn="r" rtl="1" eaLnBrk="1" hangingPunct="1">
              <a:lnSpc>
                <a:spcPct val="115000"/>
              </a:lnSpc>
              <a:buFontTx/>
              <a:buChar char="-"/>
              <a:defRPr/>
            </a:pPr>
            <a:r>
              <a:rPr lang="fa-IR" sz="2900" b="1" dirty="0" smtClean="0">
                <a:cs typeface="B Zar" pitchFamily="2" charset="-78"/>
              </a:rPr>
              <a:t>25-15سالگی </a:t>
            </a:r>
          </a:p>
          <a:p>
            <a:pPr algn="r" rtl="1" eaLnBrk="1" hangingPunct="1">
              <a:lnSpc>
                <a:spcPct val="115000"/>
              </a:lnSpc>
              <a:buFontTx/>
              <a:buChar char="-"/>
              <a:defRPr/>
            </a:pPr>
            <a:r>
              <a:rPr lang="en-US" sz="2900" b="1" dirty="0" smtClean="0">
                <a:cs typeface="B Zar" pitchFamily="2" charset="-78"/>
              </a:rPr>
              <a:t>Older age</a:t>
            </a:r>
            <a:endParaRPr lang="fa-IR" sz="2900" b="1" dirty="0" smtClean="0">
              <a:cs typeface="B Zar" pitchFamily="2" charset="-78"/>
            </a:endParaRPr>
          </a:p>
          <a:p>
            <a:pPr algn="r" rtl="1" eaLnBrk="1" hangingPunct="1">
              <a:lnSpc>
                <a:spcPct val="115000"/>
              </a:lnSpc>
              <a:defRPr/>
            </a:pPr>
            <a:r>
              <a:rPr lang="fa-IR" sz="2900" b="1" dirty="0" smtClean="0">
                <a:solidFill>
                  <a:srgbClr val="FF0000"/>
                </a:solidFill>
                <a:cs typeface="B Zar" pitchFamily="2" charset="-78"/>
              </a:rPr>
              <a:t>شرايط مساعد براي ايجاد بيماري از عفونت : </a:t>
            </a:r>
            <a:r>
              <a:rPr lang="fa-IR" sz="2900" b="1" dirty="0" smtClean="0">
                <a:cs typeface="B Zar" pitchFamily="2" charset="-78"/>
              </a:rPr>
              <a:t>گروههاي سني فوق، نارسايي كليوي، ايمونوساپرسيوتراپي، الكليسم، مالنوتريشن، بي خانماني، </a:t>
            </a:r>
            <a:r>
              <a:rPr lang="en-US" sz="2900" b="1" dirty="0" smtClean="0">
                <a:cs typeface="B Zar" pitchFamily="2" charset="-78"/>
              </a:rPr>
              <a:t>incarceration</a:t>
            </a:r>
            <a:r>
              <a:rPr lang="fa-IR" sz="2900" b="1" dirty="0" smtClean="0">
                <a:cs typeface="B Zar" pitchFamily="2" charset="-78"/>
              </a:rPr>
              <a:t>، گاستركتومي، </a:t>
            </a:r>
            <a:r>
              <a:rPr lang="en-US" sz="2900" b="1" dirty="0" smtClean="0">
                <a:cs typeface="B Zar" pitchFamily="2" charset="-78"/>
              </a:rPr>
              <a:t>Bypass</a:t>
            </a:r>
            <a:r>
              <a:rPr lang="fa-IR" sz="2900" b="1" dirty="0" smtClean="0">
                <a:cs typeface="B Zar" pitchFamily="2" charset="-78"/>
              </a:rPr>
              <a:t> ژژنوايلئوال، پس از پيوند قلب و كليه، معتادين تزريقي، ديابت، دياليز، سيليكوز، ضايعات فيبروتيك ريوي و از همه مهمتر ايدز </a:t>
            </a:r>
          </a:p>
          <a:p>
            <a:pPr algn="r" rtl="1" eaLnBrk="1" hangingPunct="1">
              <a:lnSpc>
                <a:spcPct val="115000"/>
              </a:lnSpc>
              <a:defRPr/>
            </a:pPr>
            <a:r>
              <a:rPr lang="fa-IR" sz="2900" b="1" dirty="0" smtClean="0">
                <a:cs typeface="B Zar" pitchFamily="2" charset="-78"/>
              </a:rPr>
              <a:t>فاكتورهاي ژنتيك مثل </a:t>
            </a:r>
            <a:r>
              <a:rPr lang="en-US" sz="2900" b="1" dirty="0" smtClean="0">
                <a:cs typeface="B Zar" pitchFamily="2" charset="-78"/>
              </a:rPr>
              <a:t>DR</a:t>
            </a:r>
            <a:r>
              <a:rPr lang="en-US" sz="2900" b="1" baseline="-25000" dirty="0" smtClean="0">
                <a:cs typeface="B Zar" pitchFamily="2" charset="-78"/>
              </a:rPr>
              <a:t>2</a:t>
            </a:r>
            <a:r>
              <a:rPr lang="fa-IR" sz="2900" b="1" dirty="0" smtClean="0">
                <a:cs typeface="B Zar" pitchFamily="2" charset="-78"/>
              </a:rPr>
              <a:t>-</a:t>
            </a:r>
            <a:r>
              <a:rPr lang="en-US" sz="2900" b="1" dirty="0" smtClean="0">
                <a:cs typeface="B Zar" pitchFamily="2" charset="-78"/>
              </a:rPr>
              <a:t>HLA</a:t>
            </a:r>
            <a:r>
              <a:rPr lang="fa-IR" sz="2900" b="1" dirty="0" smtClean="0">
                <a:cs typeface="B Zar" pitchFamily="2" charset="-78"/>
              </a:rPr>
              <a:t> و </a:t>
            </a:r>
            <a:r>
              <a:rPr lang="en-US" sz="2900" b="1" dirty="0" smtClean="0">
                <a:cs typeface="B Zar" pitchFamily="2" charset="-78"/>
              </a:rPr>
              <a:t>HLA DRB</a:t>
            </a:r>
            <a:r>
              <a:rPr lang="en-US" sz="2900" b="1" baseline="-25000" dirty="0" smtClean="0">
                <a:cs typeface="B Zar" pitchFamily="2" charset="-78"/>
              </a:rPr>
              <a:t>1</a:t>
            </a:r>
            <a:r>
              <a:rPr lang="en-US" sz="2900" b="1" dirty="0" smtClean="0">
                <a:cs typeface="B Zar" pitchFamily="2" charset="-78"/>
              </a:rPr>
              <a:t> 1501</a:t>
            </a:r>
          </a:p>
        </p:txBody>
      </p:sp>
    </p:spTree>
  </p:cSld>
  <p:clrMapOvr>
    <a:masterClrMapping/>
  </p:clrMapOvr>
  <p:transition spd="med">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3" name="Picture 2"/>
          <p:cNvPicPr>
            <a:picLocks noGrp="1" noChangeAspect="1" noChangeArrowheads="1"/>
          </p:cNvPicPr>
          <p:nvPr>
            <p:ph idx="1"/>
          </p:nvPr>
        </p:nvPicPr>
        <p:blipFill>
          <a:blip r:embed="rId2" cstate="print"/>
          <a:srcRect/>
          <a:stretch>
            <a:fillRect/>
          </a:stretch>
        </p:blipFill>
        <p:spPr>
          <a:xfrm>
            <a:off x="0" y="0"/>
            <a:ext cx="9358313" cy="6858000"/>
          </a:xfrm>
        </p:spPr>
      </p:pic>
      <p:sp>
        <p:nvSpPr>
          <p:cNvPr id="35842" name="Title 1"/>
          <p:cNvSpPr>
            <a:spLocks noGrp="1"/>
          </p:cNvSpPr>
          <p:nvPr>
            <p:ph type="title"/>
          </p:nvPr>
        </p:nvSpPr>
        <p:spPr/>
        <p:txBody>
          <a:bodyPr/>
          <a:lstStyle/>
          <a:p>
            <a:pPr>
              <a:defRPr/>
            </a:pPr>
            <a:endParaRPr lang="fa-IR"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7" name="Picture 2"/>
          <p:cNvPicPr>
            <a:picLocks noGrp="1" noChangeAspect="1" noChangeArrowheads="1"/>
          </p:cNvPicPr>
          <p:nvPr>
            <p:ph idx="1"/>
          </p:nvPr>
        </p:nvPicPr>
        <p:blipFill>
          <a:blip r:embed="rId2" cstate="print"/>
          <a:srcRect/>
          <a:stretch>
            <a:fillRect/>
          </a:stretch>
        </p:blipFill>
        <p:spPr>
          <a:xfrm>
            <a:off x="0" y="214313"/>
            <a:ext cx="9144000" cy="6643687"/>
          </a:xfrm>
        </p:spPr>
      </p:pic>
      <p:sp>
        <p:nvSpPr>
          <p:cNvPr id="36866" name="Title 1"/>
          <p:cNvSpPr>
            <a:spLocks noGrp="1"/>
          </p:cNvSpPr>
          <p:nvPr>
            <p:ph type="title"/>
          </p:nvPr>
        </p:nvSpPr>
        <p:spPr/>
        <p:txBody>
          <a:bodyPr/>
          <a:lstStyle/>
          <a:p>
            <a:pPr>
              <a:defRPr/>
            </a:pPr>
            <a:endParaRPr lang="fa-IR"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457200" y="785813"/>
            <a:ext cx="8472488" cy="5715000"/>
          </a:xfrm>
        </p:spPr>
        <p:txBody>
          <a:bodyPr/>
          <a:lstStyle/>
          <a:p>
            <a:pPr algn="r">
              <a:lnSpc>
                <a:spcPct val="170000"/>
              </a:lnSpc>
              <a:buFont typeface="Wingdings 2" pitchFamily="18" charset="2"/>
              <a:buNone/>
              <a:defRPr/>
            </a:pPr>
            <a:r>
              <a:rPr lang="fa-IR" sz="1600" b="1" dirty="0" smtClean="0"/>
              <a:t>زمانی به بروز هپاتیت بالینی در یک فرد مشکوک می شویم که با تظاهر مجموعه ای از علائم شامل بیحالی، تهوع، استفراغ، بی اشتهایی، تب، درد شکمی، هپاتومگالی، زردی یا ادرار تیره رنگ در وی مواجه شویم.</a:t>
            </a:r>
          </a:p>
          <a:p>
            <a:pPr algn="r">
              <a:lnSpc>
                <a:spcPct val="170000"/>
              </a:lnSpc>
              <a:buFont typeface="Wingdings 2" pitchFamily="18" charset="2"/>
              <a:buNone/>
              <a:defRPr/>
            </a:pPr>
            <a:r>
              <a:rPr lang="fa-IR" sz="1600" b="1" dirty="0" smtClean="0"/>
              <a:t>حال اگر در یک بیمارِ مسلولِ تحت درمان ضد سل عارضه کبدی بروز کند، این مسئله الزاماً بدلیل عوارض داروهای ضد سل نبوده و ممکن است به علل دیگری نظیر سیروز کبدی، هپاتیت عفونی و یا حتی ابتلا به خود بیماری سل مربوط باشد؛ لذا این امر مهم است که پزشک متخصص، پیش از تصمیم نهایی مبنی بر</a:t>
            </a:r>
            <a:r>
              <a:rPr lang="en-US" sz="1600" b="1" dirty="0" smtClean="0">
                <a:cs typeface="Majalla UI"/>
              </a:rPr>
              <a:t>drug- induced  </a:t>
            </a:r>
            <a:r>
              <a:rPr lang="fa-IR" sz="1600" b="1" dirty="0" smtClean="0"/>
              <a:t>بودن هپاتیت بیمار، نسبت به رد سایر علل احتمالی اقدام کند. اما در عین حال،مدیریت صحیح و مناسب بیمار چنین ایجاب می کند که پزشک معالج به گونه ای برخورد کند که گویی یک یا چند قلم از داروهای ضد سل مسبب عارضه کبدی بیمارمی باشد.</a:t>
            </a:r>
          </a:p>
          <a:p>
            <a:pPr algn="r">
              <a:lnSpc>
                <a:spcPct val="170000"/>
              </a:lnSpc>
              <a:buFont typeface="Wingdings 2" pitchFamily="18" charset="2"/>
              <a:buNone/>
              <a:defRPr/>
            </a:pPr>
            <a:r>
              <a:rPr lang="fa-IR" sz="1600" b="1" dirty="0" smtClean="0"/>
              <a:t>در پاسخ به این سوال که کدامیک از داروهای ضد سل می توانند بر کبد اثر سوء داشته باشند؛ باید گفت که اغلب داروهای ضد سل این توان را دارند؛ اما در این میان ایزونیازید، پیرازینامید و ریفامپین مظنونین اصلی بشمار می روند. (اتامبوتول بندرت می تواند چنین تاثیری داشته باشد.)</a:t>
            </a:r>
          </a:p>
          <a:p>
            <a:pPr algn="r">
              <a:lnSpc>
                <a:spcPct val="170000"/>
              </a:lnSpc>
              <a:buFont typeface="Wingdings 2" pitchFamily="18" charset="2"/>
              <a:buNone/>
              <a:defRPr/>
            </a:pPr>
            <a:r>
              <a:rPr lang="fa-IR" sz="1600" b="1" dirty="0" smtClean="0"/>
              <a:t>بنابراین در صورت بروز زردی (به تنهایی و/ یا همراه با علائم بالینی مرتبط) در بیمار تحت درمان ضد سل، باید داروهای ضد سل بیمار به فوریت قطع و بیمار جهت بستری و اقدامات درمانی لازم تحت نظر پزشک متخصص به بیمارستان ارجاع شود.</a:t>
            </a:r>
          </a:p>
        </p:txBody>
      </p:sp>
      <p:sp>
        <p:nvSpPr>
          <p:cNvPr id="2" name="Title 1"/>
          <p:cNvSpPr>
            <a:spLocks noGrp="1"/>
          </p:cNvSpPr>
          <p:nvPr>
            <p:ph type="title"/>
          </p:nvPr>
        </p:nvSpPr>
        <p:spPr>
          <a:xfrm>
            <a:off x="4714875" y="357188"/>
            <a:ext cx="8229600" cy="654050"/>
          </a:xfrm>
        </p:spPr>
        <p:txBody>
          <a:bodyPr>
            <a:normAutofit fontScale="90000"/>
          </a:bodyPr>
          <a:lstStyle/>
          <a:p>
            <a:pPr fontAlgn="auto">
              <a:spcAft>
                <a:spcPts val="0"/>
              </a:spcAft>
              <a:defRPr/>
            </a:pPr>
            <a:r>
              <a:rPr lang="fa-IR" dirty="0" smtClean="0">
                <a:solidFill>
                  <a:srgbClr val="0000FF"/>
                </a:solidFill>
                <a:cs typeface="B Nazanin" pitchFamily="2" charset="-78"/>
              </a:rPr>
              <a:t>مدیریت هپاتیت دارویی</a:t>
            </a:r>
            <a:endParaRPr lang="fa-IR" dirty="0">
              <a:solidFill>
                <a:srgbClr val="0000FF"/>
              </a:solidFill>
              <a:cs typeface="B Nazanin" pitchFamily="2" charset="-7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5840413"/>
          </a:xfrm>
        </p:spPr>
        <p:txBody>
          <a:bodyPr>
            <a:normAutofit fontScale="92500"/>
          </a:bodyPr>
          <a:lstStyle/>
          <a:p>
            <a:pPr marL="274320" indent="-274320" algn="r" fontAlgn="auto">
              <a:lnSpc>
                <a:spcPct val="170000"/>
              </a:lnSpc>
              <a:spcAft>
                <a:spcPts val="0"/>
              </a:spcAft>
              <a:buClr>
                <a:schemeClr val="accent3"/>
              </a:buClr>
              <a:buFont typeface="Wingdings 2"/>
              <a:buNone/>
              <a:defRPr/>
            </a:pPr>
            <a:r>
              <a:rPr lang="fa-IR" b="1" dirty="0" smtClean="0"/>
              <a:t>د</a:t>
            </a:r>
            <a:r>
              <a:rPr lang="fa-IR" b="1" dirty="0" smtClean="0">
                <a:cs typeface="B Nazanin" pitchFamily="2" charset="-78"/>
              </a:rPr>
              <a:t>ر ادامه بیمار باید تا زمان فروکش کردن علائم حاد هپاتیت و نرمال شدن نتیجه تست های عملکرد کبدی که معمولاً یک تا دو هفته به طول می انجامد بر روی ترکیب دو دارویی مذکور باقی بماند. سپس معمولاً برای بیمار ایزونیازید با دوز 50میلی گرم در روز آغاز می شود، که اگر پیشرفت بالینی (از نظر عارضه کبدی) اتفاق نیفتد، دوز ایزونیازید در روز چهارم به 100 میلی گرم روزانه، در روز هفتم به 200میلی گرم روزانه و در روز چهاردهم به دوز کامل درمانی خود افزایش می یابد.</a:t>
            </a:r>
          </a:p>
          <a:p>
            <a:pPr marL="274320" indent="-274320" algn="r" fontAlgn="auto">
              <a:lnSpc>
                <a:spcPct val="170000"/>
              </a:lnSpc>
              <a:spcAft>
                <a:spcPts val="0"/>
              </a:spcAft>
              <a:buClr>
                <a:schemeClr val="accent3"/>
              </a:buClr>
              <a:buFont typeface="Wingdings 2"/>
              <a:buNone/>
              <a:defRPr/>
            </a:pPr>
            <a:r>
              <a:rPr lang="fa-IR" b="1" dirty="0" smtClean="0">
                <a:cs typeface="B Nazanin" pitchFamily="2" charset="-78"/>
              </a:rPr>
              <a:t>پس از گذشت 7 روز از تجویز ایزونیازید با دوز کامل درمانی در صورت عدم بروزمشکل بالینی، ریفامپین به ترکیب دارویی بیمار افزوده می شود. همچنین چنانچه درادامه ریفامپین نیز در کنار داروهای قبلی برای مدت یک هفته بخوبی تحمل شود، می توان در صورتی که قبل از بروز هپاتیت دوره 2 ماهه مصرف پیرازینامید کامل نشده باشد آن را به رژیم دارویی بیمار اضافه کرد.</a:t>
            </a:r>
            <a:endParaRPr lang="fa-IR" b="1" dirty="0">
              <a:cs typeface="B Nazanin" pitchFamily="2" charset="-78"/>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0"/>
            <a:ext cx="8229600" cy="5554663"/>
          </a:xfrm>
        </p:spPr>
        <p:txBody>
          <a:bodyPr>
            <a:normAutofit/>
          </a:bodyPr>
          <a:lstStyle/>
          <a:p>
            <a:pPr marL="274320" indent="-274320" algn="r" fontAlgn="auto">
              <a:lnSpc>
                <a:spcPct val="170000"/>
              </a:lnSpc>
              <a:spcAft>
                <a:spcPts val="0"/>
              </a:spcAft>
              <a:buClr>
                <a:schemeClr val="accent3"/>
              </a:buClr>
              <a:buFont typeface="Wingdings 2"/>
              <a:buNone/>
              <a:defRPr/>
            </a:pPr>
            <a:r>
              <a:rPr lang="fa-IR" b="1" dirty="0" smtClean="0">
                <a:cs typeface="B Nazanin" pitchFamily="2" charset="-78"/>
              </a:rPr>
              <a:t>البته در دستورالعمل های سازمان جهانی بهداشت توصیه می شود چنانچه هپاتیت بیمار با بروز زردی واضح بالینی همراه بوده است از تجویز مجدد پیرازینامید خودداری شود؛ در چنین وضعیتی، اگر بیمار قادر به تحمل ریفامپین هم نبود رژیم دارویی پیشنهادی از سوی  </a:t>
            </a:r>
            <a:r>
              <a:rPr lang="en-US" b="1" dirty="0" smtClean="0">
                <a:cs typeface="B Nazanin" pitchFamily="2" charset="-78"/>
              </a:rPr>
              <a:t>WHO</a:t>
            </a:r>
            <a:r>
              <a:rPr lang="fa-IR" b="1" dirty="0" smtClean="0">
                <a:cs typeface="B Nazanin" pitchFamily="2" charset="-78"/>
              </a:rPr>
              <a:t>عبارت خواهد بود از: 2 ماه دوره حمله ای با سه داروی استرپتومایسین، اتامبوتول و ایزونیازید و سپس 10 ماه دوره نگهدارنده با دوداروی ایزونیازید و اتامبوتول</a:t>
            </a:r>
            <a:r>
              <a:rPr lang="en-US" b="1" dirty="0" smtClean="0">
                <a:cs typeface="B Nazanin" pitchFamily="2" charset="-78"/>
              </a:rPr>
              <a:t>(2SHE/10HE) </a:t>
            </a:r>
            <a:endParaRPr lang="fa-IR" b="1" dirty="0" smtClean="0">
              <a:cs typeface="B Nazanin" pitchFamily="2" charset="-78"/>
            </a:endParaRPr>
          </a:p>
          <a:p>
            <a:pPr marL="274320" indent="-274320" algn="r" fontAlgn="auto">
              <a:lnSpc>
                <a:spcPct val="170000"/>
              </a:lnSpc>
              <a:spcAft>
                <a:spcPts val="0"/>
              </a:spcAft>
              <a:buClr>
                <a:srgbClr val="FF0000"/>
              </a:buClr>
              <a:buFont typeface="Wingdings" pitchFamily="2" charset="2"/>
              <a:buChar char="ü"/>
              <a:defRPr/>
            </a:pPr>
            <a:r>
              <a:rPr lang="fa-IR" b="1" dirty="0" smtClean="0">
                <a:cs typeface="B Nazanin" pitchFamily="2" charset="-78"/>
              </a:rPr>
              <a:t>لازم به ذکر است که اگر بیمار قبل از اتمام دوره حمله ای درمان، بواسطه بروز زردی از تجویز پیرازینامید محروم گردد می بایست طول مدت مصرف ایزونیازید و ریفامپین به 9 ماه اقزایش یابد.</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1285875"/>
            <a:ext cx="8229600" cy="4840288"/>
          </a:xfrm>
        </p:spPr>
        <p:txBody>
          <a:bodyPr/>
          <a:lstStyle/>
          <a:p>
            <a:pPr algn="r">
              <a:buFont typeface="Wingdings 2" pitchFamily="18" charset="2"/>
              <a:buNone/>
              <a:defRPr/>
            </a:pPr>
            <a:r>
              <a:rPr lang="fa-IR" b="1" dirty="0" smtClean="0">
                <a:cs typeface="B Nazanin" pitchFamily="2" charset="-78"/>
              </a:rPr>
              <a:t>افزایش خفیف تا متوسط آنزیم های کبدی (به میزان دو تا سه برابر طبیعی) بدون علایم بالینی یافته شایعی محسوب می شود که نیازمند قطع داروها نیست. </a:t>
            </a:r>
          </a:p>
          <a:p>
            <a:pPr algn="r">
              <a:buFont typeface="Wingdings 2" pitchFamily="18" charset="2"/>
              <a:buNone/>
              <a:defRPr/>
            </a:pPr>
            <a:r>
              <a:rPr lang="fa-IR" b="1" dirty="0" smtClean="0">
                <a:cs typeface="B Nazanin" pitchFamily="2" charset="-78"/>
              </a:rPr>
              <a:t>لذا انجام آزمایش های کبدی برای بیماران بطور روتین توصیه نمی گردد. ولی در صورتی که بی اشتهایی،زردی و بزرگی کبد نیز عارض شود باید کلیه داروها را تا زمان طبیعی شدن تست های کبدی متوقف ساخت و سپس داروها را تدریجاً شروع نمود. </a:t>
            </a:r>
          </a:p>
          <a:p>
            <a:pPr algn="r">
              <a:buFont typeface="Wingdings 2" pitchFamily="18" charset="2"/>
              <a:buNone/>
              <a:defRPr/>
            </a:pPr>
            <a:r>
              <a:rPr lang="fa-IR" b="1" dirty="0" smtClean="0">
                <a:cs typeface="B Nazanin" pitchFamily="2" charset="-78"/>
              </a:rPr>
              <a:t>خوشبختانه اغلب بیماران کلیه داروها را پس از تجویز مجدد (بدون خطر بازگشت هپاتیت) بخوبی تحمل می کنند.</a:t>
            </a:r>
          </a:p>
        </p:txBody>
      </p:sp>
      <p:sp>
        <p:nvSpPr>
          <p:cNvPr id="43010" name="Title 1"/>
          <p:cNvSpPr>
            <a:spLocks noGrp="1"/>
          </p:cNvSpPr>
          <p:nvPr>
            <p:ph type="title"/>
          </p:nvPr>
        </p:nvSpPr>
        <p:spPr>
          <a:xfrm>
            <a:off x="7915275" y="-71438"/>
            <a:ext cx="6800850" cy="1143001"/>
          </a:xfrm>
        </p:spPr>
        <p:txBody>
          <a:bodyPr/>
          <a:lstStyle/>
          <a:p>
            <a:pPr>
              <a:defRPr/>
            </a:pPr>
            <a:r>
              <a:rPr lang="fa-IR" smtClean="0">
                <a:solidFill>
                  <a:srgbClr val="0000FF"/>
                </a:solidFill>
                <a:cs typeface="B Nazanin" pitchFamily="2" charset="-78"/>
              </a:rPr>
              <a:t>نکته</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indent="-274320" algn="r" rtl="1" fontAlgn="auto">
              <a:lnSpc>
                <a:spcPct val="160000"/>
              </a:lnSpc>
              <a:spcAft>
                <a:spcPts val="0"/>
              </a:spcAft>
              <a:buClr>
                <a:schemeClr val="accent3"/>
              </a:buClr>
              <a:buFont typeface="Wingdings 2"/>
              <a:buNone/>
              <a:defRPr/>
            </a:pPr>
            <a:r>
              <a:rPr lang="fa-IR" b="1" dirty="0" smtClean="0">
                <a:cs typeface="B Nazanin" pitchFamily="2" charset="-78"/>
              </a:rPr>
              <a:t>عوارض پوستی ناشی از داروهای ضد سل می تواند به لحاظ شدت از طیف وسیعی برخوردار باشد؛ مثلاً از یک خارش ساده یا بروز بثورات جلدی تا عارضه ای بسیارجدی نظیر</a:t>
            </a:r>
            <a:r>
              <a:rPr lang="en-US" b="1" dirty="0" smtClean="0">
                <a:cs typeface="B Nazanin" pitchFamily="2" charset="-78"/>
              </a:rPr>
              <a:t>Toxic Epidermal </a:t>
            </a:r>
            <a:r>
              <a:rPr lang="en-US" b="1" dirty="0" err="1" smtClean="0">
                <a:cs typeface="B Nazanin" pitchFamily="2" charset="-78"/>
              </a:rPr>
              <a:t>Necrolysis</a:t>
            </a:r>
            <a:r>
              <a:rPr lang="en-US" b="1" dirty="0" smtClean="0">
                <a:cs typeface="B Nazanin" pitchFamily="2" charset="-78"/>
              </a:rPr>
              <a:t> </a:t>
            </a:r>
            <a:r>
              <a:rPr lang="fa-IR" b="1" dirty="0" smtClean="0">
                <a:cs typeface="B Nazanin" pitchFamily="2" charset="-78"/>
              </a:rPr>
              <a:t>که گاه با تب نیز همراه می شود می تواند متفاوت باشد. این عوارض که می توانند در اثر هر یک از داروهای ایزونیازید، ریفامپین، استرپتومایسین یا پیرازینامید ایجاد شوند در بیماران</a:t>
            </a:r>
            <a:r>
              <a:rPr lang="en-US" b="1" dirty="0" smtClean="0">
                <a:cs typeface="B Nazanin" pitchFamily="2" charset="-78"/>
              </a:rPr>
              <a:t>HIV +</a:t>
            </a:r>
            <a:r>
              <a:rPr lang="fa-IR" b="1" dirty="0" smtClean="0">
                <a:cs typeface="B Nazanin" pitchFamily="2" charset="-78"/>
              </a:rPr>
              <a:t>در مقایسه با افراد غیرمبتلا به ویروس ایدز بطور شایع تری بروز می کنند.</a:t>
            </a:r>
            <a:endParaRPr lang="fa-IR" b="1" dirty="0">
              <a:cs typeface="B Nazanin" pitchFamily="2" charset="-78"/>
            </a:endParaRPr>
          </a:p>
        </p:txBody>
      </p:sp>
      <p:sp>
        <p:nvSpPr>
          <p:cNvPr id="44034" name="Title 1"/>
          <p:cNvSpPr>
            <a:spLocks noGrp="1"/>
          </p:cNvSpPr>
          <p:nvPr>
            <p:ph type="title"/>
          </p:nvPr>
        </p:nvSpPr>
        <p:spPr/>
        <p:txBody>
          <a:bodyPr/>
          <a:lstStyle/>
          <a:p>
            <a:pPr algn="ctr">
              <a:defRPr/>
            </a:pPr>
            <a:r>
              <a:rPr lang="fa-IR" dirty="0" smtClean="0">
                <a:solidFill>
                  <a:srgbClr val="0000FF"/>
                </a:solidFill>
                <a:cs typeface="B Nazanin" pitchFamily="2" charset="-78"/>
              </a:rPr>
              <a:t>مدیریت واکنش ازدیاد حساسیت جلدی</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928688"/>
            <a:ext cx="8229600" cy="5357812"/>
          </a:xfrm>
        </p:spPr>
        <p:txBody>
          <a:bodyPr/>
          <a:lstStyle/>
          <a:p>
            <a:pPr>
              <a:lnSpc>
                <a:spcPct val="150000"/>
              </a:lnSpc>
              <a:buFont typeface="Wingdings 2" pitchFamily="18" charset="2"/>
              <a:buNone/>
              <a:defRPr/>
            </a:pPr>
            <a:r>
              <a:rPr lang="fa-IR" dirty="0" smtClean="0">
                <a:solidFill>
                  <a:srgbClr val="FF0000"/>
                </a:solidFill>
                <a:cs typeface="B Nazanin" pitchFamily="2" charset="-78"/>
              </a:rPr>
              <a:t>چنانچه بیمار تنها دچار علامت خارش شده و علل دیگر خارش نظیر گال رد شود، </a:t>
            </a:r>
          </a:p>
          <a:p>
            <a:pPr algn="r">
              <a:lnSpc>
                <a:spcPct val="150000"/>
              </a:lnSpc>
              <a:buFont typeface="Wingdings 2" pitchFamily="18" charset="2"/>
              <a:buNone/>
              <a:defRPr/>
            </a:pPr>
            <a:r>
              <a:rPr lang="fa-IR" dirty="0" smtClean="0">
                <a:cs typeface="B Nazanin" pitchFamily="2" charset="-78"/>
              </a:rPr>
              <a:t>اقدام مناسب عبارتست از:</a:t>
            </a:r>
          </a:p>
          <a:p>
            <a:pPr lvl="1" algn="r">
              <a:lnSpc>
                <a:spcPct val="150000"/>
              </a:lnSpc>
              <a:defRPr/>
            </a:pPr>
            <a:r>
              <a:rPr lang="fa-IR" b="1" dirty="0" smtClean="0">
                <a:cs typeface="B Nazanin" pitchFamily="2" charset="-78"/>
              </a:rPr>
              <a:t>درمان علامتی خارش با استفاده از تجویز آنتی هیستامین ها </a:t>
            </a:r>
          </a:p>
          <a:p>
            <a:pPr lvl="1" algn="r">
              <a:lnSpc>
                <a:spcPct val="150000"/>
              </a:lnSpc>
              <a:defRPr/>
            </a:pPr>
            <a:r>
              <a:rPr lang="fa-IR" b="1" dirty="0" smtClean="0">
                <a:cs typeface="B Nazanin" pitchFamily="2" charset="-78"/>
              </a:rPr>
              <a:t>دادن اطمینان خاطر به بیمار </a:t>
            </a:r>
          </a:p>
          <a:p>
            <a:pPr lvl="1" algn="r">
              <a:lnSpc>
                <a:spcPct val="150000"/>
              </a:lnSpc>
              <a:defRPr/>
            </a:pPr>
            <a:r>
              <a:rPr lang="fa-IR" b="1" dirty="0" smtClean="0">
                <a:cs typeface="B Nazanin" pitchFamily="2" charset="-78"/>
              </a:rPr>
              <a:t>جلوگیری از خشک شدن پوست </a:t>
            </a:r>
          </a:p>
          <a:p>
            <a:pPr lvl="1" algn="r">
              <a:lnSpc>
                <a:spcPct val="150000"/>
              </a:lnSpc>
              <a:defRPr/>
            </a:pPr>
            <a:r>
              <a:rPr lang="fa-IR" b="1" dirty="0" smtClean="0">
                <a:cs typeface="B Nazanin" pitchFamily="2" charset="-78"/>
              </a:rPr>
              <a:t>ادامه درمان ضد سل </a:t>
            </a:r>
          </a:p>
          <a:p>
            <a:pPr lvl="1" algn="r">
              <a:lnSpc>
                <a:spcPct val="150000"/>
              </a:lnSpc>
              <a:defRPr/>
            </a:pPr>
            <a:r>
              <a:rPr lang="fa-IR" b="1" dirty="0" smtClean="0">
                <a:cs typeface="B Nazanin" pitchFamily="2" charset="-78"/>
              </a:rPr>
              <a:t>تحت نظر داشتن بیمار</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p:txBody>
          <a:bodyPr/>
          <a:lstStyle/>
          <a:p>
            <a:pPr algn="ctr">
              <a:buFont typeface="Wingdings 2" pitchFamily="18" charset="2"/>
              <a:buNone/>
              <a:defRPr/>
            </a:pPr>
            <a:r>
              <a:rPr lang="fa-IR" sz="3200" dirty="0" smtClean="0">
                <a:solidFill>
                  <a:srgbClr val="FF0000"/>
                </a:solidFill>
                <a:cs typeface="B Nazanin" pitchFamily="2" charset="-78"/>
              </a:rPr>
              <a:t>چنانچه بیمار دچاربثورات جلدی(با و یا بدون همراهی تب) شود</a:t>
            </a:r>
          </a:p>
          <a:p>
            <a:pPr>
              <a:buFont typeface="Wingdings 2" pitchFamily="18" charset="2"/>
              <a:buNone/>
              <a:defRPr/>
            </a:pPr>
            <a:endParaRPr lang="fa-IR" dirty="0" smtClean="0">
              <a:cs typeface="B Nazanin" pitchFamily="2" charset="-78"/>
            </a:endParaRPr>
          </a:p>
          <a:p>
            <a:pPr algn="r">
              <a:buFont typeface="Wingdings 2" pitchFamily="18" charset="2"/>
              <a:buNone/>
              <a:defRPr/>
            </a:pPr>
            <a:r>
              <a:rPr lang="fa-IR" sz="3200" b="1" dirty="0" smtClean="0">
                <a:cs typeface="B Nazanin" pitchFamily="2" charset="-78"/>
              </a:rPr>
              <a:t>اقدام توصیه شده عبارتست از:</a:t>
            </a:r>
          </a:p>
          <a:p>
            <a:pPr lvl="1" algn="r">
              <a:buFont typeface="Wingdings 2" pitchFamily="18" charset="2"/>
              <a:buNone/>
              <a:defRPr/>
            </a:pPr>
            <a:r>
              <a:rPr lang="fa-IR" sz="3200" b="1" dirty="0" smtClean="0">
                <a:cs typeface="B Nazanin" pitchFamily="2" charset="-78"/>
              </a:rPr>
              <a:t>توقف تمامی داروهای ضد سل و ارجاع به بیمارستان جهت حساسیت زدایی و تجویز رژیم دارویی ضد سلمناسب</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52400" y="1905000"/>
            <a:ext cx="8686800" cy="4495800"/>
          </a:xfrm>
        </p:spPr>
        <p:txBody>
          <a:bodyPr/>
          <a:lstStyle/>
          <a:p>
            <a:pPr algn="r" rtl="1" eaLnBrk="1" hangingPunct="1">
              <a:defRPr/>
            </a:pPr>
            <a:r>
              <a:rPr lang="fa-IR" b="1" dirty="0" smtClean="0">
                <a:solidFill>
                  <a:srgbClr val="FF0000"/>
                </a:solidFill>
                <a:cs typeface="B Zar" pitchFamily="2" charset="-78"/>
              </a:rPr>
              <a:t>ايزونيازيد : </a:t>
            </a:r>
            <a:r>
              <a:rPr lang="fa-IR" b="1" dirty="0" smtClean="0">
                <a:cs typeface="B Zar" pitchFamily="2" charset="-78"/>
              </a:rPr>
              <a:t>گوارشي، هپاتيت، پريفرال نوروپاتي</a:t>
            </a:r>
          </a:p>
          <a:p>
            <a:pPr algn="r" rtl="1" eaLnBrk="1" hangingPunct="1">
              <a:defRPr/>
            </a:pPr>
            <a:r>
              <a:rPr lang="fa-IR" b="1" dirty="0" smtClean="0">
                <a:solidFill>
                  <a:srgbClr val="FF0000"/>
                </a:solidFill>
                <a:cs typeface="B Zar" pitchFamily="2" charset="-78"/>
              </a:rPr>
              <a:t>ريفامپين : </a:t>
            </a:r>
            <a:r>
              <a:rPr lang="fa-IR" b="1" dirty="0" smtClean="0">
                <a:cs typeface="B Zar" pitchFamily="2" charset="-78"/>
              </a:rPr>
              <a:t>گوارشي، هپاتيت، </a:t>
            </a:r>
            <a:r>
              <a:rPr lang="en-US" b="1" dirty="0" smtClean="0">
                <a:cs typeface="B Zar" pitchFamily="2" charset="-78"/>
              </a:rPr>
              <a:t>Flu</a:t>
            </a:r>
            <a:r>
              <a:rPr lang="fa-IR" b="1" dirty="0" smtClean="0">
                <a:cs typeface="B Zar" pitchFamily="2" charset="-78"/>
              </a:rPr>
              <a:t>، </a:t>
            </a:r>
            <a:r>
              <a:rPr lang="en-US" b="1" dirty="0" smtClean="0">
                <a:cs typeface="B Zar" pitchFamily="2" charset="-78"/>
              </a:rPr>
              <a:t>Red man</a:t>
            </a:r>
            <a:r>
              <a:rPr lang="fa-IR" b="1" dirty="0" smtClean="0">
                <a:cs typeface="B Zar" pitchFamily="2" charset="-78"/>
              </a:rPr>
              <a:t>، نفروپاتي، ترومبوسيتوپني</a:t>
            </a:r>
          </a:p>
          <a:p>
            <a:pPr algn="r" rtl="1" eaLnBrk="1" hangingPunct="1">
              <a:defRPr/>
            </a:pPr>
            <a:r>
              <a:rPr lang="fa-IR" b="1" dirty="0" smtClean="0">
                <a:solidFill>
                  <a:srgbClr val="FF0000"/>
                </a:solidFill>
                <a:cs typeface="B Zar" pitchFamily="2" charset="-78"/>
              </a:rPr>
              <a:t>پيرازيناميد : </a:t>
            </a:r>
            <a:r>
              <a:rPr lang="fa-IR" b="1" dirty="0" smtClean="0">
                <a:cs typeface="B Zar" pitchFamily="2" charset="-78"/>
              </a:rPr>
              <a:t>گوارشي، هپاتيت، هيپراوريسمي، نقرس</a:t>
            </a:r>
          </a:p>
          <a:p>
            <a:pPr algn="r" rtl="1" eaLnBrk="1" hangingPunct="1">
              <a:defRPr/>
            </a:pPr>
            <a:r>
              <a:rPr lang="fa-IR" b="1" dirty="0" smtClean="0">
                <a:solidFill>
                  <a:srgbClr val="FF0000"/>
                </a:solidFill>
                <a:cs typeface="B Zar" pitchFamily="2" charset="-78"/>
              </a:rPr>
              <a:t>اتامبوتول : </a:t>
            </a:r>
            <a:r>
              <a:rPr lang="fa-IR" b="1" dirty="0" smtClean="0">
                <a:cs typeface="B Zar" pitchFamily="2" charset="-78"/>
              </a:rPr>
              <a:t>گوارشي، هيپراوريسمي، نوريت رتروبولبار</a:t>
            </a:r>
          </a:p>
          <a:p>
            <a:pPr algn="r" rtl="1" eaLnBrk="1" hangingPunct="1">
              <a:defRPr/>
            </a:pPr>
            <a:r>
              <a:rPr lang="fa-IR" b="1" dirty="0" smtClean="0">
                <a:solidFill>
                  <a:srgbClr val="FF0000"/>
                </a:solidFill>
                <a:cs typeface="B Zar" pitchFamily="2" charset="-78"/>
              </a:rPr>
              <a:t>استرپتومايسين : </a:t>
            </a:r>
            <a:r>
              <a:rPr lang="fa-IR" b="1" dirty="0" smtClean="0">
                <a:cs typeface="B Zar" pitchFamily="2" charset="-78"/>
              </a:rPr>
              <a:t>عوارض كليوي، گوشي، اختلال تعادلي</a:t>
            </a:r>
            <a:endParaRPr lang="en-US" b="1" dirty="0" smtClean="0">
              <a:cs typeface="B Zar" pitchFamily="2" charset="-78"/>
            </a:endParaRPr>
          </a:p>
        </p:txBody>
      </p:sp>
      <p:sp>
        <p:nvSpPr>
          <p:cNvPr id="33794"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عوارض دارويي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1219200"/>
            <a:ext cx="8686800" cy="5257800"/>
          </a:xfrm>
        </p:spPr>
        <p:txBody>
          <a:bodyPr>
            <a:normAutofit/>
          </a:bodyPr>
          <a:lstStyle/>
          <a:p>
            <a:pPr algn="r" rtl="1" eaLnBrk="1" hangingPunct="1">
              <a:defRPr/>
            </a:pPr>
            <a:r>
              <a:rPr lang="fa-IR" b="1" dirty="0" smtClean="0">
                <a:cs typeface="B Zar" pitchFamily="2" charset="-78"/>
              </a:rPr>
              <a:t>ذرات ريز </a:t>
            </a:r>
            <a:r>
              <a:rPr lang="el-GR" sz="3000" b="1" dirty="0" smtClean="0"/>
              <a:t>μ</a:t>
            </a:r>
            <a:r>
              <a:rPr lang="en-US" sz="3000" b="1" dirty="0" smtClean="0">
                <a:cs typeface="B Zar" pitchFamily="2" charset="-78"/>
              </a:rPr>
              <a:t>m</a:t>
            </a:r>
            <a:r>
              <a:rPr lang="fa-IR" sz="3000" b="1" dirty="0" smtClean="0">
                <a:cs typeface="B Zar" pitchFamily="2" charset="-78"/>
              </a:rPr>
              <a:t> 10 </a:t>
            </a:r>
            <a:r>
              <a:rPr lang="en-US" sz="3000" b="1" dirty="0" smtClean="0">
                <a:cs typeface="B Zar" pitchFamily="2" charset="-78"/>
              </a:rPr>
              <a:t>&lt;</a:t>
            </a:r>
            <a:r>
              <a:rPr lang="fa-IR" sz="3000" b="1" dirty="0" smtClean="0">
                <a:cs typeface="B Zar" pitchFamily="2" charset="-78"/>
              </a:rPr>
              <a:t> درهواي تنفسي معلق هستند و مي توانند چند ساعت در اين شرايط باقي بمانند سپس وارد راههاي هوايي ترمينال مي شوند </a:t>
            </a:r>
          </a:p>
          <a:p>
            <a:pPr algn="r" rtl="1" eaLnBrk="1" hangingPunct="1">
              <a:defRPr/>
            </a:pPr>
            <a:r>
              <a:rPr lang="fa-IR" sz="3000" b="1" dirty="0" smtClean="0">
                <a:cs typeface="B Zar" pitchFamily="2" charset="-78"/>
              </a:rPr>
              <a:t>وقتي قطرات تنفسي حاوي ميكوباكتريوم استنشاق شوند، پس از تداخل سيستم موكوسيلياري 10% آنها به آلوئولها مي رسند. ماكروفاژهاي فعال شده آلوئولي، باسيل را مي بلعند</a:t>
            </a:r>
          </a:p>
          <a:p>
            <a:pPr algn="r" rtl="1" eaLnBrk="1" hangingPunct="1">
              <a:defRPr/>
            </a:pPr>
            <a:r>
              <a:rPr lang="fa-IR" sz="3000" b="1" dirty="0" smtClean="0">
                <a:cs typeface="B Zar" pitchFamily="2" charset="-78"/>
              </a:rPr>
              <a:t>بالانس بين فعاليت باكتريسيدال ماكروفاژها و تعداد و ويرولانس باسيل، در بروز علايم نقش دارد. ماكروفاژهاي حاوي باسيل با تكثير و توليد آنزيمهاي پروتئوليتيك و باسيل با تكثير در ماكروفاژها و عوامل موثر برکاهش ایمنی ودفاع بدن</a:t>
            </a:r>
            <a:endParaRPr lang="en-US" b="1" dirty="0" smtClean="0">
              <a:cs typeface="B Zar" pitchFamily="2" charset="-78"/>
            </a:endParaRPr>
          </a:p>
        </p:txBody>
      </p:sp>
      <p:sp>
        <p:nvSpPr>
          <p:cNvPr id="7170" name="Rectangle 2"/>
          <p:cNvSpPr>
            <a:spLocks noGrp="1" noChangeArrowheads="1"/>
          </p:cNvSpPr>
          <p:nvPr>
            <p:ph type="title"/>
          </p:nvPr>
        </p:nvSpPr>
        <p:spPr/>
        <p:txBody>
          <a:bodyPr>
            <a:normAutofit/>
          </a:bodyPr>
          <a:lstStyle/>
          <a:p>
            <a:pPr algn="ctr" rtl="1" eaLnBrk="1" hangingPunct="1">
              <a:defRPr/>
            </a:pPr>
            <a:r>
              <a:rPr lang="fa-IR" sz="5400" b="1" dirty="0" smtClean="0">
                <a:solidFill>
                  <a:srgbClr val="FF0000"/>
                </a:solidFill>
                <a:cs typeface="B Zar" pitchFamily="2" charset="-78"/>
              </a:rPr>
              <a:t>پاتوژنز </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52400" y="1371600"/>
            <a:ext cx="8839200" cy="5181600"/>
          </a:xfrm>
        </p:spPr>
        <p:txBody>
          <a:bodyPr/>
          <a:lstStyle/>
          <a:p>
            <a:pPr algn="r" rtl="1" eaLnBrk="1" hangingPunct="1">
              <a:defRPr/>
            </a:pPr>
            <a:r>
              <a:rPr lang="fa-IR" sz="3000" b="1" dirty="0" smtClean="0">
                <a:cs typeface="B Zar" pitchFamily="2" charset="-78"/>
              </a:rPr>
              <a:t>هپاتيت در ريفامپين </a:t>
            </a:r>
          </a:p>
          <a:p>
            <a:pPr algn="r" rtl="1" eaLnBrk="1" hangingPunct="1">
              <a:defRPr/>
            </a:pPr>
            <a:r>
              <a:rPr lang="en-US" sz="3000" b="1" dirty="0" smtClean="0">
                <a:cs typeface="B Zar" pitchFamily="2" charset="-78"/>
              </a:rPr>
              <a:t>gout</a:t>
            </a:r>
            <a:r>
              <a:rPr lang="fa-IR" sz="3000" b="1" dirty="0" smtClean="0">
                <a:cs typeface="B Zar" pitchFamily="2" charset="-78"/>
              </a:rPr>
              <a:t> در پيرازيناميد </a:t>
            </a:r>
          </a:p>
          <a:p>
            <a:pPr algn="r" rtl="1" eaLnBrk="1" hangingPunct="1">
              <a:defRPr/>
            </a:pPr>
            <a:r>
              <a:rPr lang="fa-IR" sz="3000" b="1" dirty="0" smtClean="0">
                <a:cs typeface="B Zar" pitchFamily="2" charset="-78"/>
              </a:rPr>
              <a:t>نوريت اپتيك در اتامبوتول </a:t>
            </a:r>
          </a:p>
          <a:p>
            <a:pPr algn="r" rtl="1" eaLnBrk="1" hangingPunct="1">
              <a:defRPr/>
            </a:pPr>
            <a:r>
              <a:rPr lang="fa-IR" sz="3000" b="1" dirty="0" smtClean="0">
                <a:cs typeface="B Zar" pitchFamily="2" charset="-78"/>
              </a:rPr>
              <a:t>ترومبوسيتوپني ايمونولوژيك در ريفامپين </a:t>
            </a:r>
          </a:p>
        </p:txBody>
      </p:sp>
      <p:sp>
        <p:nvSpPr>
          <p:cNvPr id="35842" name="Rectangle 2"/>
          <p:cNvSpPr>
            <a:spLocks noGrp="1" noChangeArrowheads="1"/>
          </p:cNvSpPr>
          <p:nvPr>
            <p:ph type="title"/>
          </p:nvPr>
        </p:nvSpPr>
        <p:spPr>
          <a:xfrm>
            <a:off x="457200" y="198438"/>
            <a:ext cx="8229600" cy="868362"/>
          </a:xfrm>
        </p:spPr>
        <p:txBody>
          <a:bodyPr/>
          <a:lstStyle/>
          <a:p>
            <a:pPr algn="ctr" rtl="1" eaLnBrk="1" hangingPunct="1">
              <a:defRPr/>
            </a:pPr>
            <a:r>
              <a:rPr lang="fa-IR" sz="4800" b="1" dirty="0" smtClean="0">
                <a:solidFill>
                  <a:srgbClr val="FF0000"/>
                </a:solidFill>
                <a:cs typeface="B Zar" pitchFamily="2" charset="-78"/>
              </a:rPr>
              <a:t>انديكاسيونهاي قطع درمان</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algn="r" rtl="1" eaLnBrk="1" hangingPunct="1">
              <a:buFont typeface="Wingdings" pitchFamily="2" charset="2"/>
              <a:buNone/>
              <a:defRPr/>
            </a:pPr>
            <a:r>
              <a:rPr lang="fa-IR" sz="2800" b="1" dirty="0" smtClean="0">
                <a:cs typeface="B Zar" pitchFamily="2" charset="-78"/>
              </a:rPr>
              <a:t>1- تماس با فرد مبتلا به </a:t>
            </a:r>
            <a:r>
              <a:rPr lang="en-US" sz="2800" b="1" dirty="0" smtClean="0">
                <a:cs typeface="B Zar" pitchFamily="2" charset="-78"/>
              </a:rPr>
              <a:t>TB</a:t>
            </a:r>
            <a:r>
              <a:rPr lang="fa-IR" sz="2800" b="1" dirty="0" smtClean="0">
                <a:cs typeface="B Zar" pitchFamily="2" charset="-78"/>
              </a:rPr>
              <a:t> مقاوم </a:t>
            </a:r>
          </a:p>
          <a:p>
            <a:pPr algn="r" rtl="1" eaLnBrk="1" hangingPunct="1">
              <a:buFont typeface="Wingdings" pitchFamily="2" charset="2"/>
              <a:buNone/>
              <a:defRPr/>
            </a:pPr>
            <a:r>
              <a:rPr lang="fa-IR" sz="2800" b="1" dirty="0" smtClean="0">
                <a:cs typeface="B Zar" pitchFamily="2" charset="-78"/>
              </a:rPr>
              <a:t>2- تماس با فرد مبتلا به </a:t>
            </a:r>
            <a:r>
              <a:rPr lang="en-US" sz="2800" b="1" dirty="0" smtClean="0">
                <a:cs typeface="B Zar" pitchFamily="2" charset="-78"/>
              </a:rPr>
              <a:t>TB</a:t>
            </a:r>
            <a:r>
              <a:rPr lang="fa-IR" sz="2800" b="1" dirty="0" smtClean="0">
                <a:cs typeface="B Zar" pitchFamily="2" charset="-78"/>
              </a:rPr>
              <a:t> اكتيو كه قبلاً درمان شده و حساسيت دارويي اش الان نامعلوم است </a:t>
            </a:r>
            <a:r>
              <a:rPr lang="ar-SA" sz="2800" b="1" dirty="0" smtClean="0">
                <a:latin typeface="Arial"/>
                <a:cs typeface="B Zar" pitchFamily="2" charset="-78"/>
              </a:rPr>
              <a:t>–</a:t>
            </a:r>
            <a:r>
              <a:rPr lang="fa-IR" sz="2800" b="1" dirty="0" smtClean="0">
                <a:cs typeface="B Zar" pitchFamily="2" charset="-78"/>
              </a:rPr>
              <a:t> ريلاپس يا شكست</a:t>
            </a:r>
          </a:p>
          <a:p>
            <a:pPr algn="r" rtl="1" eaLnBrk="1" hangingPunct="1">
              <a:buFont typeface="Wingdings" pitchFamily="2" charset="2"/>
              <a:buNone/>
              <a:defRPr/>
            </a:pPr>
            <a:r>
              <a:rPr lang="fa-IR" sz="2800" b="1" dirty="0" smtClean="0">
                <a:cs typeface="B Zar" pitchFamily="2" charset="-78"/>
              </a:rPr>
              <a:t>3- تماس با فرد مبتلا به سل از مناطق با شيوع بالاي مقاومت </a:t>
            </a:r>
          </a:p>
          <a:p>
            <a:pPr algn="r" rtl="1" eaLnBrk="1" hangingPunct="1">
              <a:buFont typeface="Wingdings" pitchFamily="2" charset="2"/>
              <a:buNone/>
              <a:defRPr/>
            </a:pPr>
            <a:r>
              <a:rPr lang="fa-IR" sz="2800" b="1" dirty="0" smtClean="0">
                <a:cs typeface="B Zar" pitchFamily="2" charset="-78"/>
              </a:rPr>
              <a:t>4- تماس با فرد مسلول كه اسمير پس از 2 ماه هنوز مثبت است</a:t>
            </a:r>
          </a:p>
          <a:p>
            <a:pPr algn="r" rtl="1" eaLnBrk="1" hangingPunct="1">
              <a:buFont typeface="Wingdings" pitchFamily="2" charset="2"/>
              <a:buNone/>
              <a:defRPr/>
            </a:pPr>
            <a:r>
              <a:rPr lang="fa-IR" sz="2800" b="1" dirty="0" smtClean="0">
                <a:cs typeface="B Zar" pitchFamily="2" charset="-78"/>
              </a:rPr>
              <a:t>5- مسافرت به مناطق با مقاومت بالاي </a:t>
            </a:r>
            <a:r>
              <a:rPr lang="en-US" sz="2800" b="1" dirty="0" smtClean="0">
                <a:cs typeface="B Zar" pitchFamily="2" charset="-78"/>
              </a:rPr>
              <a:t>TB</a:t>
            </a:r>
            <a:endParaRPr lang="fa-IR" sz="2800" b="1" dirty="0" smtClean="0">
              <a:cs typeface="B Zar" pitchFamily="2" charset="-78"/>
            </a:endParaRPr>
          </a:p>
          <a:p>
            <a:pPr algn="r" rtl="1" eaLnBrk="1" hangingPunct="1">
              <a:defRPr/>
            </a:pPr>
            <a:r>
              <a:rPr lang="fa-IR" sz="2800" b="1" dirty="0" smtClean="0">
                <a:cs typeface="B Zar" pitchFamily="2" charset="-78"/>
              </a:rPr>
              <a:t>افراد ايدز، معتادين تزريقي، </a:t>
            </a:r>
            <a:r>
              <a:rPr lang="en-US" sz="2800" b="1" dirty="0" err="1" smtClean="0">
                <a:cs typeface="B Zar" pitchFamily="2" charset="-78"/>
              </a:rPr>
              <a:t>Homelesness</a:t>
            </a:r>
            <a:r>
              <a:rPr lang="fa-IR" sz="2800" b="1" dirty="0" smtClean="0">
                <a:cs typeface="B Zar" pitchFamily="2" charset="-78"/>
              </a:rPr>
              <a:t> مستعد مقاومت هستند </a:t>
            </a:r>
          </a:p>
        </p:txBody>
      </p:sp>
      <p:sp>
        <p:nvSpPr>
          <p:cNvPr id="29698"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مقاومت ثانويه</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28600" y="1600200"/>
            <a:ext cx="8686800" cy="4876800"/>
          </a:xfrm>
        </p:spPr>
        <p:txBody>
          <a:bodyPr/>
          <a:lstStyle/>
          <a:p>
            <a:pPr algn="r" rtl="1" eaLnBrk="1" hangingPunct="1">
              <a:defRPr/>
            </a:pPr>
            <a:r>
              <a:rPr lang="fa-IR" b="1" dirty="0" smtClean="0">
                <a:cs typeface="B Zar" pitchFamily="2" charset="-78"/>
              </a:rPr>
              <a:t>اسمير پايان ماه 2، ماه 5 و ماه 6</a:t>
            </a:r>
          </a:p>
          <a:p>
            <a:pPr algn="r" rtl="1" eaLnBrk="1" hangingPunct="1">
              <a:defRPr/>
            </a:pPr>
            <a:r>
              <a:rPr lang="fa-IR" b="1" dirty="0" smtClean="0">
                <a:cs typeface="B Zar" pitchFamily="2" charset="-78"/>
              </a:rPr>
              <a:t>منفي شدن خلط در پايان ماه 2 در 75%، در ماه 3، 85%</a:t>
            </a:r>
          </a:p>
          <a:p>
            <a:pPr algn="r" rtl="1" eaLnBrk="1" hangingPunct="1">
              <a:defRPr/>
            </a:pPr>
            <a:r>
              <a:rPr lang="fa-IR" b="1" dirty="0" smtClean="0">
                <a:cs typeface="B Zar" pitchFamily="2" charset="-78"/>
              </a:rPr>
              <a:t>اسمير مثبت پايان ماه 5 و كشت مثبت پايان ماه 3 </a:t>
            </a:r>
            <a:r>
              <a:rPr lang="en-US" b="1" dirty="0" smtClean="0">
                <a:cs typeface="B Zar" pitchFamily="2" charset="-78"/>
                <a:sym typeface="Wingdings 3" pitchFamily="18" charset="2"/>
              </a:rPr>
              <a:t></a:t>
            </a:r>
            <a:r>
              <a:rPr lang="fa-IR" b="1" dirty="0" smtClean="0">
                <a:cs typeface="B Zar" pitchFamily="2" charset="-78"/>
                <a:sym typeface="Wingdings 3" pitchFamily="18" charset="2"/>
              </a:rPr>
              <a:t>مقاومت </a:t>
            </a:r>
          </a:p>
          <a:p>
            <a:pPr algn="r" rtl="1" eaLnBrk="1" hangingPunct="1">
              <a:defRPr/>
            </a:pPr>
            <a:r>
              <a:rPr lang="fa-IR" b="1" dirty="0" smtClean="0">
                <a:cs typeface="B Zar" pitchFamily="2" charset="-78"/>
                <a:sym typeface="Wingdings 3" pitchFamily="18" charset="2"/>
              </a:rPr>
              <a:t>ريلاپس پس از منفي شدن، نشان مي دهد درمان خيلي زود متوقف شده است </a:t>
            </a:r>
            <a:endParaRPr lang="en-US" b="1" dirty="0" smtClean="0">
              <a:cs typeface="B Zar" pitchFamily="2" charset="-78"/>
              <a:sym typeface="Wingdings 3" pitchFamily="18" charset="2"/>
            </a:endParaRPr>
          </a:p>
        </p:txBody>
      </p:sp>
      <p:sp>
        <p:nvSpPr>
          <p:cNvPr id="31746" name="Rectangle 2"/>
          <p:cNvSpPr>
            <a:spLocks noGrp="1" noChangeArrowheads="1"/>
          </p:cNvSpPr>
          <p:nvPr>
            <p:ph type="title"/>
          </p:nvPr>
        </p:nvSpPr>
        <p:spPr/>
        <p:txBody>
          <a:bodyPr/>
          <a:lstStyle/>
          <a:p>
            <a:pPr algn="ctr" rtl="1" eaLnBrk="1" hangingPunct="1">
              <a:defRPr/>
            </a:pPr>
            <a:r>
              <a:rPr lang="en-US" sz="4800" b="1" dirty="0" smtClean="0">
                <a:solidFill>
                  <a:srgbClr val="FF0000"/>
                </a:solidFill>
                <a:cs typeface="B Zar" pitchFamily="2" charset="-78"/>
              </a:rPr>
              <a:t>Fallow up</a:t>
            </a:r>
            <a:r>
              <a:rPr lang="fa-IR" sz="4800" b="1" dirty="0" smtClean="0">
                <a:solidFill>
                  <a:srgbClr val="FF0000"/>
                </a:solidFill>
                <a:cs typeface="B Zar" pitchFamily="2" charset="-78"/>
              </a:rPr>
              <a:t> درماني</a:t>
            </a:r>
            <a:endParaRPr lang="en-US" sz="4800" b="1" dirty="0" smtClean="0">
              <a:solidFill>
                <a:srgbClr val="FF0000"/>
              </a:solidFill>
              <a:cs typeface="B Zar" pitchFamily="2" charset="-78"/>
            </a:endParaRPr>
          </a:p>
        </p:txBody>
      </p:sp>
    </p:spTree>
  </p:cSld>
  <p:clrMapOvr>
    <a:masterClrMapping/>
  </p:clrMapOvr>
  <p:transition spd="med">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eaLnBrk="1" hangingPunct="1">
              <a:defRPr/>
            </a:pPr>
            <a:r>
              <a:rPr lang="fa-IR" b="1" dirty="0" smtClean="0">
                <a:cs typeface="B Zar" pitchFamily="2" charset="-78"/>
              </a:rPr>
              <a:t>مقاومت به </a:t>
            </a:r>
            <a:r>
              <a:rPr lang="en-US" b="1" dirty="0" smtClean="0">
                <a:cs typeface="B Zar" pitchFamily="2" charset="-78"/>
              </a:rPr>
              <a:t>INH</a:t>
            </a:r>
            <a:r>
              <a:rPr lang="fa-IR" b="1" dirty="0" smtClean="0">
                <a:cs typeface="B Zar" pitchFamily="2" charset="-78"/>
              </a:rPr>
              <a:t> و </a:t>
            </a:r>
            <a:r>
              <a:rPr lang="en-US" b="1" dirty="0" smtClean="0">
                <a:cs typeface="B Zar" pitchFamily="2" charset="-78"/>
              </a:rPr>
              <a:t>Rif</a:t>
            </a:r>
            <a:r>
              <a:rPr lang="fa-IR" b="1" dirty="0" smtClean="0">
                <a:cs typeface="B Zar" pitchFamily="2" charset="-78"/>
              </a:rPr>
              <a:t> توأم : 24-18 ماه </a:t>
            </a:r>
            <a:r>
              <a:rPr lang="en-US" b="1" dirty="0" smtClean="0">
                <a:cs typeface="B Zar" pitchFamily="2" charset="-78"/>
              </a:rPr>
              <a:t>PZA</a:t>
            </a:r>
            <a:r>
              <a:rPr lang="fa-IR" b="1" dirty="0" smtClean="0">
                <a:cs typeface="B Zar" pitchFamily="2" charset="-78"/>
              </a:rPr>
              <a:t> + </a:t>
            </a:r>
            <a:r>
              <a:rPr lang="en-US" b="1" dirty="0" smtClean="0">
                <a:cs typeface="B Zar" pitchFamily="2" charset="-78"/>
              </a:rPr>
              <a:t>EMB</a:t>
            </a:r>
            <a:r>
              <a:rPr lang="fa-IR" b="1" dirty="0" smtClean="0">
                <a:cs typeface="B Zar" pitchFamily="2" charset="-78"/>
              </a:rPr>
              <a:t> + كينولون + استرپتومايسين يا 9 ماه پس از منفي شدن خلط </a:t>
            </a:r>
          </a:p>
          <a:p>
            <a:pPr algn="r" rtl="1" eaLnBrk="1" hangingPunct="1">
              <a:defRPr/>
            </a:pPr>
            <a:r>
              <a:rPr lang="en-US" b="1" dirty="0" smtClean="0">
                <a:cs typeface="B Zar" pitchFamily="2" charset="-78"/>
              </a:rPr>
              <a:t>TB</a:t>
            </a:r>
            <a:r>
              <a:rPr lang="fa-IR" b="1" dirty="0" smtClean="0">
                <a:cs typeface="B Zar" pitchFamily="2" charset="-78"/>
              </a:rPr>
              <a:t> لوكاليزه و عدم پاسخ درماني : لوبكتومي يا پنومونكتومي </a:t>
            </a:r>
          </a:p>
          <a:p>
            <a:pPr algn="r" rtl="1" eaLnBrk="1" hangingPunct="1">
              <a:defRPr/>
            </a:pPr>
            <a:r>
              <a:rPr lang="fa-IR" b="1" dirty="0" smtClean="0">
                <a:cs typeface="B Zar" pitchFamily="2" charset="-78"/>
              </a:rPr>
              <a:t>بچه هاي با </a:t>
            </a:r>
            <a:r>
              <a:rPr lang="en-US" b="1" dirty="0" smtClean="0">
                <a:cs typeface="B Zar" pitchFamily="2" charset="-78"/>
              </a:rPr>
              <a:t>TB</a:t>
            </a:r>
            <a:r>
              <a:rPr lang="fa-IR" b="1" dirty="0" smtClean="0">
                <a:cs typeface="B Zar" pitchFamily="2" charset="-78"/>
              </a:rPr>
              <a:t> مفصل و استخوان و مننژيت و ميلياري، درمان 9 تا 12 ماهه </a:t>
            </a:r>
            <a:endParaRPr lang="en-US" b="1" dirty="0" smtClean="0">
              <a:cs typeface="B Zar" pitchFamily="2" charset="-78"/>
            </a:endParaRPr>
          </a:p>
          <a:p>
            <a:pPr>
              <a:defRPr/>
            </a:pPr>
            <a:endParaRPr lang="en-US" dirty="0"/>
          </a:p>
        </p:txBody>
      </p:sp>
      <p:sp>
        <p:nvSpPr>
          <p:cNvPr id="2" name="Title 1"/>
          <p:cNvSpPr>
            <a:spLocks noGrp="1"/>
          </p:cNvSpPr>
          <p:nvPr>
            <p:ph type="title"/>
          </p:nvPr>
        </p:nvSpPr>
        <p:spPr/>
        <p:txBody>
          <a:bodyPr/>
          <a:lstStyle/>
          <a:p>
            <a:pPr algn="ctr">
              <a:defRPr/>
            </a:pPr>
            <a:r>
              <a:rPr lang="fa-IR" dirty="0" smtClean="0">
                <a:solidFill>
                  <a:srgbClr val="FF0000"/>
                </a:solidFill>
              </a:rPr>
              <a:t>نکات مهم</a:t>
            </a:r>
            <a:endParaRPr lang="en-US" dirty="0">
              <a:solidFill>
                <a:srgbClr val="FF0000"/>
              </a:solidFill>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438400"/>
            <a:ext cx="8229600" cy="1143000"/>
          </a:xfrm>
        </p:spPr>
        <p:txBody>
          <a:bodyPr/>
          <a:lstStyle/>
          <a:p>
            <a:pPr rtl="1" eaLnBrk="1" hangingPunct="1">
              <a:defRPr/>
            </a:pPr>
            <a:r>
              <a:rPr lang="en-US" sz="5400" b="1" dirty="0" smtClean="0">
                <a:solidFill>
                  <a:srgbClr val="FF0000"/>
                </a:solidFill>
                <a:cs typeface="B Zar" pitchFamily="2" charset="-78"/>
              </a:rPr>
              <a:t>Latent TB infection</a:t>
            </a:r>
          </a:p>
        </p:txBody>
      </p:sp>
    </p:spTree>
  </p:cSld>
  <p:clrMapOvr>
    <a:masterClrMapping/>
  </p:clrMapOvr>
  <p:transition spd="med">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28600" y="1295400"/>
            <a:ext cx="8686800" cy="5257800"/>
          </a:xfrm>
        </p:spPr>
        <p:txBody>
          <a:bodyPr/>
          <a:lstStyle/>
          <a:p>
            <a:pPr algn="r" rtl="1" eaLnBrk="1" hangingPunct="1">
              <a:defRPr/>
            </a:pPr>
            <a:r>
              <a:rPr lang="en-US" b="1" dirty="0" smtClean="0">
                <a:cs typeface="B Zar" pitchFamily="2" charset="-78"/>
              </a:rPr>
              <a:t>&gt; 5 mm</a:t>
            </a:r>
            <a:r>
              <a:rPr lang="fa-IR" b="1" dirty="0" smtClean="0">
                <a:cs typeface="B Zar" pitchFamily="2" charset="-78"/>
              </a:rPr>
              <a:t> : </a:t>
            </a:r>
            <a:r>
              <a:rPr lang="en-US" b="1" dirty="0" smtClean="0">
                <a:cs typeface="B Zar" pitchFamily="2" charset="-78"/>
              </a:rPr>
              <a:t>HIV</a:t>
            </a:r>
            <a:r>
              <a:rPr lang="fa-IR" b="1" dirty="0" smtClean="0">
                <a:cs typeface="B Zar" pitchFamily="2" charset="-78"/>
              </a:rPr>
              <a:t>، تماس اخير با فرد </a:t>
            </a:r>
            <a:r>
              <a:rPr lang="en-US" b="1" dirty="0" smtClean="0">
                <a:cs typeface="B Zar" pitchFamily="2" charset="-78"/>
              </a:rPr>
              <a:t>TB</a:t>
            </a:r>
            <a:r>
              <a:rPr lang="fa-IR" b="1" dirty="0" smtClean="0">
                <a:cs typeface="B Zar" pitchFamily="2" charset="-78"/>
              </a:rPr>
              <a:t>، ضايعه فيبروتيك در گرافي مطابق با </a:t>
            </a:r>
            <a:r>
              <a:rPr lang="en-US" b="1" dirty="0" smtClean="0">
                <a:cs typeface="B Zar" pitchFamily="2" charset="-78"/>
              </a:rPr>
              <a:t>TB</a:t>
            </a:r>
            <a:r>
              <a:rPr lang="fa-IR" b="1" dirty="0" smtClean="0">
                <a:cs typeface="B Zar" pitchFamily="2" charset="-78"/>
              </a:rPr>
              <a:t>، پيوند اعضا، كورتيكوتراپي </a:t>
            </a:r>
            <a:r>
              <a:rPr lang="en-US" b="1" dirty="0" smtClean="0">
                <a:cs typeface="B Zar" pitchFamily="2" charset="-78"/>
              </a:rPr>
              <a:t>mg/day</a:t>
            </a:r>
            <a:r>
              <a:rPr lang="fa-IR" b="1" dirty="0" smtClean="0">
                <a:cs typeface="B Zar" pitchFamily="2" charset="-78"/>
              </a:rPr>
              <a:t> 15 </a:t>
            </a:r>
            <a:r>
              <a:rPr lang="en-US" b="1" dirty="0" smtClean="0">
                <a:cs typeface="B Zar" pitchFamily="2" charset="-78"/>
              </a:rPr>
              <a:t>≥</a:t>
            </a:r>
            <a:r>
              <a:rPr lang="fa-IR" b="1" dirty="0" smtClean="0">
                <a:cs typeface="B Zar" pitchFamily="2" charset="-78"/>
              </a:rPr>
              <a:t> پردنيزلون به مدت يكسال </a:t>
            </a:r>
          </a:p>
          <a:p>
            <a:pPr algn="r" rtl="1" eaLnBrk="1" hangingPunct="1">
              <a:defRPr/>
            </a:pPr>
            <a:r>
              <a:rPr lang="en-US" b="1" dirty="0" smtClean="0">
                <a:cs typeface="B Zar" pitchFamily="2" charset="-78"/>
              </a:rPr>
              <a:t>&gt; 10 mm</a:t>
            </a:r>
            <a:r>
              <a:rPr lang="fa-IR" b="1" dirty="0" smtClean="0">
                <a:cs typeface="B Zar" pitchFamily="2" charset="-78"/>
              </a:rPr>
              <a:t> : مهاجرت اخير از مناطق با شيوع بالا، معتادين تزريقي، زندانيها، مراقبت از سالمندان، </a:t>
            </a:r>
            <a:r>
              <a:rPr lang="en-US" b="1" dirty="0" smtClean="0">
                <a:cs typeface="B Zar" pitchFamily="2" charset="-78"/>
              </a:rPr>
              <a:t>HCW</a:t>
            </a:r>
            <a:r>
              <a:rPr lang="fa-IR" b="1" dirty="0" smtClean="0">
                <a:cs typeface="B Zar" pitchFamily="2" charset="-78"/>
              </a:rPr>
              <a:t> ها، بي خانماني، نگهداري از ايدزي ها، بچه هاي شيرخوار يا </a:t>
            </a:r>
            <a:r>
              <a:rPr lang="en-US" b="1" dirty="0" smtClean="0">
                <a:cs typeface="B Zar" pitchFamily="2" charset="-78"/>
              </a:rPr>
              <a:t>&lt;4</a:t>
            </a:r>
            <a:r>
              <a:rPr lang="fa-IR" b="1" dirty="0" smtClean="0">
                <a:cs typeface="B Zar" pitchFamily="2" charset="-78"/>
              </a:rPr>
              <a:t> سال و بچه هاي </a:t>
            </a:r>
            <a:r>
              <a:rPr lang="en-US" b="1" dirty="0" smtClean="0">
                <a:cs typeface="B Zar" pitchFamily="2" charset="-78"/>
              </a:rPr>
              <a:t>exposed</a:t>
            </a:r>
            <a:r>
              <a:rPr lang="fa-IR" b="1" dirty="0" smtClean="0">
                <a:cs typeface="B Zar" pitchFamily="2" charset="-78"/>
              </a:rPr>
              <a:t> شده با بالغين پر ريسك</a:t>
            </a:r>
          </a:p>
          <a:p>
            <a:pPr algn="r" rtl="1" eaLnBrk="1" hangingPunct="1">
              <a:defRPr/>
            </a:pPr>
            <a:r>
              <a:rPr lang="en-US" b="1" dirty="0" smtClean="0">
                <a:cs typeface="B Zar" pitchFamily="2" charset="-78"/>
              </a:rPr>
              <a:t>&gt; 15 mm</a:t>
            </a:r>
            <a:r>
              <a:rPr lang="fa-IR" b="1" dirty="0" smtClean="0">
                <a:cs typeface="B Zar" pitchFamily="2" charset="-78"/>
              </a:rPr>
              <a:t> : بيماران بدون هيچگونه ريسك فاكتور براي توبركولوزيس </a:t>
            </a:r>
            <a:endParaRPr lang="en-US" b="1" dirty="0" smtClean="0"/>
          </a:p>
        </p:txBody>
      </p:sp>
      <p:sp>
        <p:nvSpPr>
          <p:cNvPr id="38914"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تست پوستي مانتو يا </a:t>
            </a:r>
            <a:r>
              <a:rPr lang="en-US" sz="5400" b="1" dirty="0" smtClean="0">
                <a:solidFill>
                  <a:srgbClr val="FF0000"/>
                </a:solidFill>
                <a:cs typeface="B Zar" pitchFamily="2" charset="-78"/>
              </a:rPr>
              <a:t>PPD</a:t>
            </a:r>
          </a:p>
        </p:txBody>
      </p:sp>
    </p:spTree>
  </p:cSld>
  <p:clrMapOvr>
    <a:masterClrMapping/>
  </p:clrMapOvr>
  <p:transition spd="med">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lgn="r" rtl="1" eaLnBrk="1" hangingPunct="1">
              <a:defRPr/>
            </a:pPr>
            <a:r>
              <a:rPr lang="en-US" sz="2800" b="1" dirty="0" smtClean="0">
                <a:cs typeface="B Zar" pitchFamily="2" charset="-78"/>
              </a:rPr>
              <a:t>INH</a:t>
            </a:r>
            <a:r>
              <a:rPr lang="fa-IR" sz="2800" b="1" dirty="0" smtClean="0">
                <a:cs typeface="B Zar" pitchFamily="2" charset="-78"/>
              </a:rPr>
              <a:t> 6 ماه، 9ماه و 12 ماه</a:t>
            </a:r>
          </a:p>
          <a:p>
            <a:pPr algn="r" rtl="1" eaLnBrk="1" hangingPunct="1">
              <a:defRPr/>
            </a:pPr>
            <a:r>
              <a:rPr lang="fa-IR" sz="2800" b="1" dirty="0" smtClean="0">
                <a:cs typeface="B Zar" pitchFamily="2" charset="-78"/>
              </a:rPr>
              <a:t>6 ماه براي ايدز، زير 18 سال، ضايعه فيبروتيك ريه استفاده نشود </a:t>
            </a:r>
          </a:p>
          <a:p>
            <a:pPr algn="r" rtl="1" eaLnBrk="1" hangingPunct="1">
              <a:defRPr/>
            </a:pPr>
            <a:r>
              <a:rPr lang="en-US" sz="2800" b="1" dirty="0" err="1" smtClean="0">
                <a:cs typeface="B Zar" pitchFamily="2" charset="-78"/>
              </a:rPr>
              <a:t>RiF</a:t>
            </a:r>
            <a:r>
              <a:rPr lang="en-US" sz="2800" b="1" dirty="0" smtClean="0">
                <a:cs typeface="B Zar" pitchFamily="2" charset="-78"/>
              </a:rPr>
              <a:t> + INH</a:t>
            </a:r>
            <a:r>
              <a:rPr lang="fa-IR" sz="2800" b="1" dirty="0" smtClean="0">
                <a:cs typeface="B Zar" pitchFamily="2" charset="-78"/>
              </a:rPr>
              <a:t> 4 ماه و </a:t>
            </a:r>
            <a:r>
              <a:rPr lang="en-US" sz="2800" b="1" dirty="0" smtClean="0">
                <a:cs typeface="B Zar" pitchFamily="2" charset="-78"/>
              </a:rPr>
              <a:t>PZA +Rif</a:t>
            </a:r>
            <a:r>
              <a:rPr lang="fa-IR" sz="2800" b="1" dirty="0" smtClean="0">
                <a:cs typeface="B Zar" pitchFamily="2" charset="-78"/>
              </a:rPr>
              <a:t> 2 ماه </a:t>
            </a:r>
          </a:p>
          <a:p>
            <a:pPr algn="r" rtl="1" eaLnBrk="1" hangingPunct="1">
              <a:defRPr/>
            </a:pPr>
            <a:r>
              <a:rPr lang="fa-IR" sz="2800" b="1" dirty="0" smtClean="0">
                <a:cs typeface="B Zar" pitchFamily="2" charset="-78"/>
              </a:rPr>
              <a:t>90% افراد با </a:t>
            </a:r>
            <a:r>
              <a:rPr lang="en-US" sz="2800" b="1" dirty="0" smtClean="0">
                <a:cs typeface="B Zar" pitchFamily="2" charset="-78"/>
              </a:rPr>
              <a:t>PPD</a:t>
            </a:r>
            <a:r>
              <a:rPr lang="fa-IR" sz="2800" b="1" dirty="0" smtClean="0">
                <a:cs typeface="B Zar" pitchFamily="2" charset="-78"/>
              </a:rPr>
              <a:t> =</a:t>
            </a:r>
            <a:r>
              <a:rPr lang="en-US" sz="2800" b="1" dirty="0" smtClean="0">
                <a:cs typeface="B Zar" pitchFamily="2" charset="-78"/>
              </a:rPr>
              <a:t>mm</a:t>
            </a:r>
            <a:r>
              <a:rPr lang="fa-IR" sz="2800" b="1" dirty="0" smtClean="0">
                <a:cs typeface="B Zar" pitchFamily="2" charset="-78"/>
              </a:rPr>
              <a:t> 10 و همه آنهاي با </a:t>
            </a:r>
            <a:r>
              <a:rPr lang="en-US" sz="2800" b="1" dirty="0" smtClean="0">
                <a:cs typeface="B Zar" pitchFamily="2" charset="-78"/>
              </a:rPr>
              <a:t>PPD</a:t>
            </a:r>
            <a:r>
              <a:rPr lang="fa-IR" sz="2800" b="1" dirty="0" smtClean="0">
                <a:cs typeface="B Zar" pitchFamily="2" charset="-78"/>
              </a:rPr>
              <a:t> = </a:t>
            </a:r>
            <a:r>
              <a:rPr lang="en-US" sz="2800" b="1" dirty="0" smtClean="0">
                <a:cs typeface="B Zar" pitchFamily="2" charset="-78"/>
              </a:rPr>
              <a:t>mm</a:t>
            </a:r>
            <a:r>
              <a:rPr lang="fa-IR" sz="2800" b="1" dirty="0" smtClean="0">
                <a:cs typeface="B Zar" pitchFamily="2" charset="-78"/>
              </a:rPr>
              <a:t> 15 با ميكوباكتريوم آلوده شدند </a:t>
            </a:r>
          </a:p>
          <a:p>
            <a:pPr algn="r" rtl="1" eaLnBrk="1" hangingPunct="1">
              <a:defRPr/>
            </a:pPr>
            <a:r>
              <a:rPr lang="en-US" sz="2800" b="1" dirty="0" smtClean="0">
                <a:cs typeface="B Zar" pitchFamily="2" charset="-78"/>
              </a:rPr>
              <a:t>mm</a:t>
            </a:r>
            <a:r>
              <a:rPr lang="fa-IR" sz="2800" b="1" dirty="0" smtClean="0">
                <a:cs typeface="B Zar" pitchFamily="2" charset="-78"/>
              </a:rPr>
              <a:t> 10-5 ممكن است مربوط به واكسيناسيون </a:t>
            </a:r>
            <a:r>
              <a:rPr lang="en-US" sz="2800" b="1" dirty="0" smtClean="0">
                <a:cs typeface="B Zar" pitchFamily="2" charset="-78"/>
              </a:rPr>
              <a:t>BCG</a:t>
            </a:r>
            <a:r>
              <a:rPr lang="fa-IR" sz="2800" b="1" dirty="0" smtClean="0">
                <a:cs typeface="B Zar" pitchFamily="2" charset="-78"/>
              </a:rPr>
              <a:t> باشد.</a:t>
            </a:r>
          </a:p>
          <a:p>
            <a:pPr algn="r" rtl="1" eaLnBrk="1" hangingPunct="1">
              <a:defRPr/>
            </a:pPr>
            <a:r>
              <a:rPr lang="fa-IR" sz="2800" b="1" dirty="0" smtClean="0">
                <a:cs typeface="B Zar" pitchFamily="2" charset="-78"/>
              </a:rPr>
              <a:t> مگر واكسيناسيون خيلي اخير باشد و گرنه 10 </a:t>
            </a:r>
            <a:r>
              <a:rPr lang="en-US" sz="2800" b="1" dirty="0" smtClean="0">
                <a:cs typeface="B Zar" pitchFamily="2" charset="-78"/>
              </a:rPr>
              <a:t>PPD&gt;</a:t>
            </a:r>
            <a:r>
              <a:rPr lang="fa-IR" sz="2800" b="1" dirty="0" smtClean="0">
                <a:cs typeface="B Zar" pitchFamily="2" charset="-78"/>
              </a:rPr>
              <a:t> را نبايد به واكسن ارتباط داد </a:t>
            </a:r>
            <a:endParaRPr lang="en-US" sz="2800" b="1" dirty="0" smtClean="0">
              <a:cs typeface="B Zar" pitchFamily="2" charset="-78"/>
            </a:endParaRPr>
          </a:p>
        </p:txBody>
      </p:sp>
      <p:sp>
        <p:nvSpPr>
          <p:cNvPr id="39938"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پروفيلاكسي</a:t>
            </a:r>
            <a:endParaRPr lang="en-US" sz="5400" b="1" dirty="0" smtClean="0">
              <a:solidFill>
                <a:srgbClr val="FF0000"/>
              </a:solidFill>
              <a:cs typeface="B Zar" pitchFamily="2" charset="-78"/>
            </a:endParaRPr>
          </a:p>
        </p:txBody>
      </p:sp>
    </p:spTree>
  </p:cSld>
  <p:clrMapOvr>
    <a:masterClrMapping/>
  </p:clrMapOvr>
  <p:transition spd="med">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28600" y="304800"/>
            <a:ext cx="8686800" cy="6096000"/>
          </a:xfrm>
        </p:spPr>
        <p:txBody>
          <a:bodyPr/>
          <a:lstStyle/>
          <a:p>
            <a:pPr algn="r" rtl="1" eaLnBrk="1" hangingPunct="1">
              <a:lnSpc>
                <a:spcPct val="80000"/>
              </a:lnSpc>
              <a:defRPr/>
            </a:pPr>
            <a:r>
              <a:rPr lang="en-US" sz="2800" b="1" dirty="0" smtClean="0">
                <a:solidFill>
                  <a:srgbClr val="FF0000"/>
                </a:solidFill>
                <a:cs typeface="B Zar" pitchFamily="2" charset="-78"/>
              </a:rPr>
              <a:t>Booster</a:t>
            </a:r>
            <a:r>
              <a:rPr lang="fa-IR" sz="2800" b="1" dirty="0" smtClean="0">
                <a:solidFill>
                  <a:srgbClr val="FF0000"/>
                </a:solidFill>
                <a:cs typeface="B Zar" pitchFamily="2" charset="-78"/>
              </a:rPr>
              <a:t> : </a:t>
            </a:r>
            <a:r>
              <a:rPr lang="fa-IR" sz="2800" b="1" dirty="0" smtClean="0">
                <a:cs typeface="B Zar" pitchFamily="2" charset="-78"/>
              </a:rPr>
              <a:t>توبركولين نمي تواند فرد غيرآلوده را حساس كند اما مي تواند هيپرسنسیتیويتي قبلي كه از ياد رفته را تحريك كند. </a:t>
            </a:r>
          </a:p>
          <a:p>
            <a:pPr algn="r" rtl="1" eaLnBrk="1" hangingPunct="1">
              <a:lnSpc>
                <a:spcPct val="80000"/>
              </a:lnSpc>
              <a:defRPr/>
            </a:pPr>
            <a:r>
              <a:rPr lang="fa-IR" sz="2800" b="1" dirty="0" smtClean="0">
                <a:cs typeface="B Zar" pitchFamily="2" charset="-78"/>
              </a:rPr>
              <a:t>بوستر = تست پوستي + پس از تست منفي  كه بيشتر  ديده مي شود در </a:t>
            </a:r>
            <a:r>
              <a:rPr lang="en-US" sz="2800" b="1" dirty="0" smtClean="0">
                <a:cs typeface="B Zar" pitchFamily="2" charset="-78"/>
              </a:rPr>
              <a:t>Elderly</a:t>
            </a:r>
            <a:r>
              <a:rPr lang="fa-IR" sz="2800" b="1" dirty="0" smtClean="0">
                <a:cs typeface="B Zar" pitchFamily="2" charset="-78"/>
              </a:rPr>
              <a:t>، ميكوباكتريوم هاي آتيپيك، واكسن </a:t>
            </a:r>
            <a:r>
              <a:rPr lang="en-US" sz="2800" b="1" dirty="0" smtClean="0">
                <a:cs typeface="B Zar" pitchFamily="2" charset="-78"/>
              </a:rPr>
              <a:t>BCG</a:t>
            </a:r>
            <a:r>
              <a:rPr lang="fa-IR" sz="2800" b="1" dirty="0" smtClean="0">
                <a:cs typeface="B Zar" pitchFamily="2" charset="-78"/>
              </a:rPr>
              <a:t> </a:t>
            </a:r>
          </a:p>
          <a:p>
            <a:pPr algn="r" rtl="1" eaLnBrk="1" hangingPunct="1">
              <a:lnSpc>
                <a:spcPct val="80000"/>
              </a:lnSpc>
              <a:defRPr/>
            </a:pPr>
            <a:r>
              <a:rPr lang="fa-IR" sz="2800" b="1" dirty="0" smtClean="0">
                <a:cs typeface="B Zar" pitchFamily="2" charset="-78"/>
              </a:rPr>
              <a:t>اين گروه ريسك كمي براي </a:t>
            </a:r>
            <a:r>
              <a:rPr lang="en-US" sz="2800" b="1" dirty="0" smtClean="0">
                <a:cs typeface="B Zar" pitchFamily="2" charset="-78"/>
              </a:rPr>
              <a:t>TB</a:t>
            </a:r>
            <a:r>
              <a:rPr lang="fa-IR" sz="2800" b="1" dirty="0" smtClean="0">
                <a:cs typeface="B Zar" pitchFamily="2" charset="-78"/>
              </a:rPr>
              <a:t> اكتيو دارند</a:t>
            </a:r>
          </a:p>
          <a:p>
            <a:pPr algn="r" rtl="1" eaLnBrk="1" hangingPunct="1">
              <a:lnSpc>
                <a:spcPct val="80000"/>
              </a:lnSpc>
              <a:defRPr/>
            </a:pPr>
            <a:r>
              <a:rPr lang="fa-IR" sz="2800" b="1" dirty="0" smtClean="0">
                <a:solidFill>
                  <a:srgbClr val="FF0000"/>
                </a:solidFill>
                <a:cs typeface="B Zar" pitchFamily="2" charset="-78"/>
              </a:rPr>
              <a:t>موارد مثبت كاذب </a:t>
            </a:r>
            <a:r>
              <a:rPr lang="en-US" sz="2800" b="1" dirty="0" smtClean="0">
                <a:solidFill>
                  <a:srgbClr val="FF0000"/>
                </a:solidFill>
                <a:cs typeface="B Zar" pitchFamily="2" charset="-78"/>
              </a:rPr>
              <a:t>PPD</a:t>
            </a:r>
            <a:r>
              <a:rPr lang="fa-IR" sz="2800" b="1" dirty="0" smtClean="0">
                <a:solidFill>
                  <a:srgbClr val="FF0000"/>
                </a:solidFill>
                <a:cs typeface="B Zar" pitchFamily="2" charset="-78"/>
              </a:rPr>
              <a:t> : </a:t>
            </a:r>
            <a:r>
              <a:rPr lang="fa-IR" sz="2800" b="1" dirty="0" smtClean="0">
                <a:cs typeface="B Zar" pitchFamily="2" charset="-78"/>
              </a:rPr>
              <a:t>لفر، ميكوباكتريوم آتيپيك، واكسن</a:t>
            </a:r>
          </a:p>
          <a:p>
            <a:pPr algn="r" rtl="1" eaLnBrk="1" hangingPunct="1">
              <a:lnSpc>
                <a:spcPct val="80000"/>
              </a:lnSpc>
              <a:defRPr/>
            </a:pPr>
            <a:r>
              <a:rPr lang="fa-IR" sz="2800" b="1" dirty="0" smtClean="0">
                <a:solidFill>
                  <a:srgbClr val="FF0000"/>
                </a:solidFill>
                <a:cs typeface="B Zar" pitchFamily="2" charset="-78"/>
              </a:rPr>
              <a:t>موارد منفي كاذب : </a:t>
            </a:r>
            <a:r>
              <a:rPr lang="fa-IR" sz="2800" b="1" dirty="0" smtClean="0">
                <a:cs typeface="B Zar" pitchFamily="2" charset="-78"/>
              </a:rPr>
              <a:t>ضعف ايمني سلولار، ابتداي بيماري، اشكال تكنيك</a:t>
            </a:r>
          </a:p>
          <a:p>
            <a:pPr algn="r" rtl="1" eaLnBrk="1" hangingPunct="1">
              <a:lnSpc>
                <a:spcPct val="80000"/>
              </a:lnSpc>
              <a:defRPr/>
            </a:pPr>
            <a:r>
              <a:rPr lang="en-US" sz="2800" b="1" dirty="0" smtClean="0">
                <a:cs typeface="B Zar" pitchFamily="2" charset="-78"/>
              </a:rPr>
              <a:t>PPD</a:t>
            </a:r>
            <a:r>
              <a:rPr lang="fa-IR" sz="2800" b="1" dirty="0" smtClean="0">
                <a:cs typeface="B Zar" pitchFamily="2" charset="-78"/>
              </a:rPr>
              <a:t> عفونت توبركولوزيس را تشخيص مي دهد نه بيماري آن را </a:t>
            </a:r>
          </a:p>
          <a:p>
            <a:pPr algn="r" rtl="1" eaLnBrk="1" hangingPunct="1">
              <a:lnSpc>
                <a:spcPct val="80000"/>
              </a:lnSpc>
              <a:defRPr/>
            </a:pPr>
            <a:r>
              <a:rPr lang="en-US" sz="2800" b="1" dirty="0" smtClean="0">
                <a:cs typeface="B Zar" pitchFamily="2" charset="-78"/>
              </a:rPr>
              <a:t>Variant Delayed PPD</a:t>
            </a:r>
            <a:r>
              <a:rPr lang="fa-IR" sz="2800" b="1" dirty="0" smtClean="0">
                <a:cs typeface="B Zar" pitchFamily="2" charset="-78"/>
              </a:rPr>
              <a:t>:مهاجرين اندوچيني پس از 72-48 ساعت زير </a:t>
            </a:r>
            <a:r>
              <a:rPr lang="en-US" sz="2800" b="1" dirty="0" smtClean="0">
                <a:cs typeface="B Zar" pitchFamily="2" charset="-78"/>
              </a:rPr>
              <a:t>mm</a:t>
            </a:r>
            <a:r>
              <a:rPr lang="fa-IR" sz="2800" b="1" dirty="0" smtClean="0">
                <a:cs typeface="B Zar" pitchFamily="2" charset="-78"/>
              </a:rPr>
              <a:t> 10 و پس از 6 روز </a:t>
            </a:r>
            <a:r>
              <a:rPr lang="en-US" sz="2800" b="1" dirty="0" smtClean="0">
                <a:cs typeface="B Zar" pitchFamily="2" charset="-78"/>
              </a:rPr>
              <a:t>mm</a:t>
            </a:r>
            <a:r>
              <a:rPr lang="fa-IR" sz="2800" b="1" dirty="0" smtClean="0">
                <a:cs typeface="B Zar" pitchFamily="2" charset="-78"/>
              </a:rPr>
              <a:t> 10</a:t>
            </a:r>
            <a:r>
              <a:rPr lang="en-US" sz="2800" b="1" dirty="0" smtClean="0">
                <a:cs typeface="B Zar" pitchFamily="2" charset="-78"/>
              </a:rPr>
              <a:t>&gt;</a:t>
            </a:r>
            <a:r>
              <a:rPr lang="fa-IR" sz="2800" b="1" dirty="0" smtClean="0">
                <a:cs typeface="B Zar" pitchFamily="2" charset="-78"/>
              </a:rPr>
              <a:t> مي شود</a:t>
            </a:r>
          </a:p>
          <a:p>
            <a:pPr algn="r" rtl="1" eaLnBrk="1" hangingPunct="1">
              <a:lnSpc>
                <a:spcPct val="80000"/>
              </a:lnSpc>
              <a:defRPr/>
            </a:pPr>
            <a:r>
              <a:rPr lang="fa-IR" sz="2800" b="1" dirty="0" smtClean="0">
                <a:solidFill>
                  <a:srgbClr val="FF0000"/>
                </a:solidFill>
                <a:cs typeface="B Zar" pitchFamily="2" charset="-78"/>
              </a:rPr>
              <a:t>انديكاسيونهاي پيريدوكسين تراپي : </a:t>
            </a:r>
            <a:r>
              <a:rPr lang="fa-IR" sz="2800" b="1" dirty="0" smtClean="0">
                <a:cs typeface="B Zar" pitchFamily="2" charset="-78"/>
              </a:rPr>
              <a:t>نارسايي كبدي و كليوي، اورمي، ديابت، حاملگي، مالنوتريشن، سن بالا، مصرف همزمان داروهاي ضد تشنج</a:t>
            </a:r>
            <a:endParaRPr lang="en-US" sz="2800" b="1" dirty="0" smtClean="0">
              <a:cs typeface="B Zar" pitchFamily="2" charset="-78"/>
            </a:endParaRPr>
          </a:p>
        </p:txBody>
      </p:sp>
    </p:spTree>
  </p:cSld>
  <p:clrMapOvr>
    <a:masterClrMapping/>
  </p:clrMapOvr>
  <p:transition spd="med">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00200"/>
            <a:ext cx="8229600" cy="4953000"/>
          </a:xfrm>
        </p:spPr>
        <p:txBody>
          <a:bodyPr/>
          <a:lstStyle/>
          <a:p>
            <a:pPr algn="r" rtl="1" eaLnBrk="1" hangingPunct="1">
              <a:defRPr/>
            </a:pPr>
            <a:r>
              <a:rPr lang="fa-IR" b="1" dirty="0" smtClean="0">
                <a:cs typeface="B Zar" pitchFamily="2" charset="-78"/>
              </a:rPr>
              <a:t>واكسن زنده نوع </a:t>
            </a:r>
            <a:r>
              <a:rPr lang="en-US" b="1" dirty="0" err="1" smtClean="0">
                <a:cs typeface="B Zar" pitchFamily="2" charset="-78"/>
              </a:rPr>
              <a:t>bovis</a:t>
            </a:r>
            <a:r>
              <a:rPr lang="fa-IR" b="1" dirty="0" smtClean="0">
                <a:cs typeface="B Zar" pitchFamily="2" charset="-78"/>
              </a:rPr>
              <a:t> كه در بچه ها سبب كاهش ريسك عفونت 80-60% مي شود. فقط به افراد </a:t>
            </a:r>
            <a:r>
              <a:rPr lang="en-US" b="1" dirty="0" smtClean="0">
                <a:cs typeface="B Zar" pitchFamily="2" charset="-78"/>
              </a:rPr>
              <a:t>PPD</a:t>
            </a:r>
            <a:r>
              <a:rPr lang="fa-IR" b="1" dirty="0" smtClean="0">
                <a:cs typeface="B Zar" pitchFamily="2" charset="-78"/>
              </a:rPr>
              <a:t> منفي تزريق مي شود. در كشورهاي مستعد و در شرايط شيوع بالا بهتر است استفاده شود.</a:t>
            </a:r>
          </a:p>
          <a:p>
            <a:pPr algn="r" rtl="1" eaLnBrk="1" hangingPunct="1">
              <a:defRPr/>
            </a:pPr>
            <a:r>
              <a:rPr lang="fa-IR" b="1" dirty="0" smtClean="0">
                <a:cs typeface="B Zar" pitchFamily="2" charset="-78"/>
              </a:rPr>
              <a:t>مي تواند مانع انتشار در بچه ها و مانع پيشرفت بيماري كلينيكي بارز شود اما از عفونت پيشگيري نمي كند. </a:t>
            </a:r>
            <a:endParaRPr lang="en-US" b="1" dirty="0" smtClean="0">
              <a:cs typeface="B Zar" pitchFamily="2" charset="-78"/>
              <a:sym typeface="Wingdings 3" pitchFamily="18" charset="2"/>
            </a:endParaRPr>
          </a:p>
        </p:txBody>
      </p:sp>
      <p:sp>
        <p:nvSpPr>
          <p:cNvPr id="41986" name="Rectangle 2"/>
          <p:cNvSpPr>
            <a:spLocks noGrp="1" noChangeArrowheads="1"/>
          </p:cNvSpPr>
          <p:nvPr>
            <p:ph type="title"/>
          </p:nvPr>
        </p:nvSpPr>
        <p:spPr/>
        <p:txBody>
          <a:bodyPr/>
          <a:lstStyle/>
          <a:p>
            <a:pPr algn="ctr" rtl="1" eaLnBrk="1" hangingPunct="1">
              <a:defRPr/>
            </a:pPr>
            <a:r>
              <a:rPr lang="fa-IR" sz="5400" b="1" dirty="0" smtClean="0">
                <a:solidFill>
                  <a:srgbClr val="FF0000"/>
                </a:solidFill>
                <a:cs typeface="B Zar" pitchFamily="2" charset="-78"/>
              </a:rPr>
              <a:t>واكسن </a:t>
            </a:r>
            <a:r>
              <a:rPr lang="en-US" sz="5400" b="1" dirty="0" smtClean="0">
                <a:solidFill>
                  <a:srgbClr val="FF0000"/>
                </a:solidFill>
                <a:cs typeface="B Zar" pitchFamily="2" charset="-78"/>
              </a:rPr>
              <a:t>BCG</a:t>
            </a:r>
          </a:p>
        </p:txBody>
      </p:sp>
    </p:spTree>
  </p:cSld>
  <p:clrMapOvr>
    <a:masterClrMapping/>
  </p:clrMapOvr>
  <p:transition spd="med">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04800" y="304800"/>
            <a:ext cx="8534400" cy="6324600"/>
          </a:xfrm>
        </p:spPr>
        <p:txBody>
          <a:bodyPr/>
          <a:lstStyle/>
          <a:p>
            <a:pPr algn="r" rtl="1" eaLnBrk="1" hangingPunct="1">
              <a:defRPr/>
            </a:pPr>
            <a:r>
              <a:rPr lang="en-US" sz="2800" b="1" dirty="0" smtClean="0">
                <a:cs typeface="B Zar" pitchFamily="2" charset="-78"/>
              </a:rPr>
              <a:t>BCG</a:t>
            </a:r>
            <a:r>
              <a:rPr lang="fa-IR" sz="2800" b="1" dirty="0" smtClean="0">
                <a:cs typeface="B Zar" pitchFamily="2" charset="-78"/>
              </a:rPr>
              <a:t> قبلي، تفسير </a:t>
            </a:r>
            <a:r>
              <a:rPr lang="en-US" sz="2800" b="1" dirty="0" smtClean="0">
                <a:cs typeface="B Zar" pitchFamily="2" charset="-78"/>
              </a:rPr>
              <a:t>PPD</a:t>
            </a:r>
            <a:r>
              <a:rPr lang="fa-IR" sz="2800" b="1" dirty="0" smtClean="0">
                <a:cs typeface="B Zar" pitchFamily="2" charset="-78"/>
              </a:rPr>
              <a:t> را تغيير نمي دهد </a:t>
            </a:r>
          </a:p>
          <a:p>
            <a:pPr algn="r" rtl="1" eaLnBrk="1" hangingPunct="1">
              <a:defRPr/>
            </a:pPr>
            <a:r>
              <a:rPr lang="fa-IR" sz="2800" b="1" dirty="0" smtClean="0">
                <a:cs typeface="B Zar" pitchFamily="2" charset="-78"/>
              </a:rPr>
              <a:t>اثر </a:t>
            </a:r>
            <a:r>
              <a:rPr lang="en-US" sz="2800" b="1" dirty="0" smtClean="0">
                <a:cs typeface="B Zar" pitchFamily="2" charset="-78"/>
              </a:rPr>
              <a:t>BCG</a:t>
            </a:r>
            <a:r>
              <a:rPr lang="fa-IR" sz="2800" b="1" dirty="0" smtClean="0">
                <a:cs typeface="B Zar" pitchFamily="2" charset="-78"/>
              </a:rPr>
              <a:t> روي </a:t>
            </a:r>
            <a:r>
              <a:rPr lang="en-US" sz="2800" b="1" dirty="0" smtClean="0">
                <a:cs typeface="B Zar" pitchFamily="2" charset="-78"/>
              </a:rPr>
              <a:t>PPD</a:t>
            </a:r>
            <a:r>
              <a:rPr lang="fa-IR" sz="2800" b="1" dirty="0" smtClean="0">
                <a:cs typeface="B Zar" pitchFamily="2" charset="-78"/>
              </a:rPr>
              <a:t> بستگي دارد به سن در زمان واكسن و فاصله زمان قبل از تست </a:t>
            </a:r>
          </a:p>
          <a:p>
            <a:pPr algn="r" rtl="1" eaLnBrk="1" hangingPunct="1">
              <a:defRPr/>
            </a:pPr>
            <a:r>
              <a:rPr lang="fa-IR" sz="2800" b="1" dirty="0" smtClean="0">
                <a:cs typeface="B Zar" pitchFamily="2" charset="-78"/>
              </a:rPr>
              <a:t>پره والانس </a:t>
            </a:r>
            <a:r>
              <a:rPr lang="en-US" sz="2800" b="1" dirty="0" smtClean="0">
                <a:cs typeface="B Zar" pitchFamily="2" charset="-78"/>
              </a:rPr>
              <a:t>PPD</a:t>
            </a:r>
            <a:r>
              <a:rPr lang="fa-IR" sz="2800" b="1" dirty="0" smtClean="0">
                <a:cs typeface="B Zar" pitchFamily="2" charset="-78"/>
              </a:rPr>
              <a:t> مثبت در افراد واكسينه شده 5-1 ساله 18%</a:t>
            </a:r>
          </a:p>
          <a:p>
            <a:pPr algn="r" rtl="1" eaLnBrk="1" hangingPunct="1">
              <a:defRPr/>
            </a:pPr>
            <a:r>
              <a:rPr lang="fa-IR" sz="2800" b="1" dirty="0" smtClean="0">
                <a:cs typeface="B Zar" pitchFamily="2" charset="-78"/>
              </a:rPr>
              <a:t>پره والانس </a:t>
            </a:r>
            <a:r>
              <a:rPr lang="en-US" sz="2800" b="1" dirty="0" smtClean="0">
                <a:cs typeface="B Zar" pitchFamily="2" charset="-78"/>
              </a:rPr>
              <a:t>PPD</a:t>
            </a:r>
            <a:r>
              <a:rPr lang="fa-IR" sz="2800" b="1" dirty="0" smtClean="0">
                <a:cs typeface="B Zar" pitchFamily="2" charset="-78"/>
              </a:rPr>
              <a:t> مثبت در افراد واكسينه شده 5</a:t>
            </a:r>
            <a:r>
              <a:rPr lang="en-US" sz="2800" b="1" dirty="0" smtClean="0">
                <a:cs typeface="B Zar" pitchFamily="2" charset="-78"/>
              </a:rPr>
              <a:t> </a:t>
            </a:r>
            <a:r>
              <a:rPr lang="fa-IR" sz="2800" b="1" dirty="0" smtClean="0">
                <a:cs typeface="B Zar" pitchFamily="2" charset="-78"/>
              </a:rPr>
              <a:t>سال</a:t>
            </a:r>
            <a:r>
              <a:rPr lang="en-US" sz="2800" b="1" dirty="0" smtClean="0">
                <a:cs typeface="B Zar" pitchFamily="2" charset="-78"/>
              </a:rPr>
              <a:t>&gt;</a:t>
            </a:r>
            <a:r>
              <a:rPr lang="fa-IR" sz="2800" b="1" dirty="0" smtClean="0">
                <a:cs typeface="B Zar" pitchFamily="2" charset="-78"/>
              </a:rPr>
              <a:t> 4/25%</a:t>
            </a:r>
          </a:p>
          <a:p>
            <a:pPr algn="r" rtl="1" eaLnBrk="1" hangingPunct="1">
              <a:defRPr/>
            </a:pPr>
            <a:r>
              <a:rPr lang="fa-IR" sz="2800" b="1" dirty="0" smtClean="0">
                <a:cs typeface="B Zar" pitchFamily="2" charset="-78"/>
              </a:rPr>
              <a:t>هيچگونه ارتباطي بين </a:t>
            </a:r>
            <a:r>
              <a:rPr lang="en-US" sz="2800" b="1" dirty="0" smtClean="0">
                <a:cs typeface="B Zar" pitchFamily="2" charset="-78"/>
              </a:rPr>
              <a:t>PPD</a:t>
            </a:r>
            <a:r>
              <a:rPr lang="fa-IR" sz="2800" b="1" dirty="0" smtClean="0">
                <a:cs typeface="B Zar" pitchFamily="2" charset="-78"/>
              </a:rPr>
              <a:t> پس از واكسن </a:t>
            </a:r>
            <a:r>
              <a:rPr lang="en-US" sz="2800" b="1" dirty="0" smtClean="0">
                <a:cs typeface="B Zar" pitchFamily="2" charset="-78"/>
              </a:rPr>
              <a:t>BCG</a:t>
            </a:r>
            <a:r>
              <a:rPr lang="fa-IR" sz="2800" b="1" dirty="0" smtClean="0">
                <a:cs typeface="B Zar" pitchFamily="2" charset="-78"/>
              </a:rPr>
              <a:t> و حفاظت در مقابل </a:t>
            </a:r>
            <a:r>
              <a:rPr lang="en-US" sz="2800" b="1" dirty="0" smtClean="0">
                <a:cs typeface="B Zar" pitchFamily="2" charset="-78"/>
              </a:rPr>
              <a:t>TB</a:t>
            </a:r>
            <a:r>
              <a:rPr lang="fa-IR" sz="2800" b="1" dirty="0" smtClean="0">
                <a:cs typeface="B Zar" pitchFamily="2" charset="-78"/>
              </a:rPr>
              <a:t> اكتيو نيست</a:t>
            </a:r>
          </a:p>
          <a:p>
            <a:pPr algn="r" rtl="1" eaLnBrk="1" hangingPunct="1">
              <a:defRPr/>
            </a:pPr>
            <a:r>
              <a:rPr lang="fa-IR" sz="2800" b="1" dirty="0" smtClean="0">
                <a:solidFill>
                  <a:srgbClr val="FF0000"/>
                </a:solidFill>
                <a:cs typeface="B Zar" pitchFamily="2" charset="-78"/>
              </a:rPr>
              <a:t>افراد با ريسك بالاي </a:t>
            </a:r>
            <a:r>
              <a:rPr lang="en-US" sz="2800" b="1" dirty="0" smtClean="0">
                <a:solidFill>
                  <a:srgbClr val="FF0000"/>
                </a:solidFill>
                <a:cs typeface="B Zar" pitchFamily="2" charset="-78"/>
              </a:rPr>
              <a:t>TB</a:t>
            </a:r>
            <a:r>
              <a:rPr lang="fa-IR" sz="2800" b="1" dirty="0" smtClean="0">
                <a:solidFill>
                  <a:srgbClr val="FF0000"/>
                </a:solidFill>
                <a:cs typeface="B Zar" pitchFamily="2" charset="-78"/>
              </a:rPr>
              <a:t> و </a:t>
            </a:r>
            <a:r>
              <a:rPr lang="en-US" sz="2800" b="1" dirty="0" smtClean="0">
                <a:solidFill>
                  <a:srgbClr val="FF0000"/>
                </a:solidFill>
                <a:cs typeface="B Zar" pitchFamily="2" charset="-78"/>
              </a:rPr>
              <a:t>PPD</a:t>
            </a:r>
            <a:r>
              <a:rPr lang="fa-IR" sz="2800" b="1" dirty="0" smtClean="0">
                <a:solidFill>
                  <a:srgbClr val="FF0000"/>
                </a:solidFill>
                <a:cs typeface="B Zar" pitchFamily="2" charset="-78"/>
              </a:rPr>
              <a:t> مثبت نياز به پروفيلاكسي دارند:معتادين </a:t>
            </a:r>
            <a:r>
              <a:rPr lang="fa-IR" sz="2800" b="1" dirty="0" smtClean="0">
                <a:cs typeface="B Zar" pitchFamily="2" charset="-78"/>
              </a:rPr>
              <a:t>تزريقي، زنداني ها، بي خانمانها، افراد مقيم خانه هاي سالمندان و توانبخشي، پس از گاستركتومي يا ژژنوايليال </a:t>
            </a:r>
            <a:r>
              <a:rPr lang="en-US" sz="2800" b="1" dirty="0" smtClean="0">
                <a:cs typeface="B Zar" pitchFamily="2" charset="-78"/>
              </a:rPr>
              <a:t>Bypass</a:t>
            </a:r>
            <a:r>
              <a:rPr lang="fa-IR" sz="2800" b="1" dirty="0" smtClean="0">
                <a:cs typeface="B Zar" pitchFamily="2" charset="-78"/>
              </a:rPr>
              <a:t>، پيوند كليه، دياليز، سيليكوز، ماليگنانسی هاي هماتولوژيك و بيماريهاي میلوپروليفراتيو، كورتيكوتراپي و </a:t>
            </a:r>
            <a:r>
              <a:rPr lang="en-US" sz="2800" b="1" dirty="0" smtClean="0">
                <a:cs typeface="B Zar" pitchFamily="2" charset="-78"/>
              </a:rPr>
              <a:t>Nursing Home</a:t>
            </a:r>
            <a:endParaRPr lang="en-US" sz="2400" b="1" dirty="0" smtClean="0">
              <a:cs typeface="B Zar" pitchFamily="2" charset="-78"/>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idx="1"/>
          </p:nvPr>
        </p:nvSpPr>
        <p:spPr>
          <a:xfrm>
            <a:off x="457200" y="457200"/>
            <a:ext cx="8229600" cy="5943600"/>
          </a:xfrm>
        </p:spPr>
        <p:txBody>
          <a:bodyPr>
            <a:normAutofit/>
          </a:bodyPr>
          <a:lstStyle/>
          <a:p>
            <a:pPr algn="r" rtl="1" eaLnBrk="1" hangingPunct="1">
              <a:defRPr/>
            </a:pPr>
            <a:r>
              <a:rPr lang="fa-IR" b="1" dirty="0" smtClean="0">
                <a:cs typeface="B Zar" pitchFamily="2" charset="-78"/>
              </a:rPr>
              <a:t>در مراحل اوليه، باسيلها به وسيله ماكروفاژها به لنف نودهاي منطقه منتقل شده و سپس در تمام بدن پخش مي شود لذا در بچه ها منجر به سل ميلياري و مننژيت سلي مي شود</a:t>
            </a:r>
          </a:p>
          <a:p>
            <a:pPr algn="r" rtl="1" eaLnBrk="1" hangingPunct="1">
              <a:defRPr/>
            </a:pPr>
            <a:r>
              <a:rPr lang="fa-IR" b="1" dirty="0" smtClean="0">
                <a:solidFill>
                  <a:srgbClr val="FF0000"/>
                </a:solidFill>
                <a:cs typeface="B Zar" pitchFamily="2" charset="-78"/>
              </a:rPr>
              <a:t>سلول اپي تليوئيد كاراكترستيك گرانولوم </a:t>
            </a:r>
            <a:r>
              <a:rPr lang="en-US" b="1" dirty="0" smtClean="0">
                <a:solidFill>
                  <a:srgbClr val="FF0000"/>
                </a:solidFill>
                <a:cs typeface="B Zar" pitchFamily="2" charset="-78"/>
              </a:rPr>
              <a:t>TB</a:t>
            </a:r>
            <a:r>
              <a:rPr lang="fa-IR" b="1" dirty="0" smtClean="0">
                <a:solidFill>
                  <a:srgbClr val="FF0000"/>
                </a:solidFill>
                <a:cs typeface="B Zar" pitchFamily="2" charset="-78"/>
              </a:rPr>
              <a:t>، ماكروفاژهاي بسيار تحريك شده هستند. ژانت سلهاي لانگهانس شامل ماكروفاژهاي فيوز شده در اطراف </a:t>
            </a:r>
            <a:r>
              <a:rPr lang="en-US" b="1" dirty="0" smtClean="0">
                <a:solidFill>
                  <a:srgbClr val="FF0000"/>
                </a:solidFill>
                <a:cs typeface="B Zar" pitchFamily="2" charset="-78"/>
              </a:rPr>
              <a:t>Ag</a:t>
            </a:r>
            <a:r>
              <a:rPr lang="fa-IR" b="1" dirty="0" smtClean="0">
                <a:solidFill>
                  <a:srgbClr val="FF0000"/>
                </a:solidFill>
                <a:cs typeface="B Zar" pitchFamily="2" charset="-78"/>
              </a:rPr>
              <a:t> ميكوباكتريوم با چند هسته در قسمتهاي پريفری می باشند.</a:t>
            </a:r>
          </a:p>
          <a:p>
            <a:pPr algn="r" rtl="1" eaLnBrk="1" hangingPunct="1">
              <a:defRPr/>
            </a:pPr>
            <a:r>
              <a:rPr lang="fa-IR" b="1" dirty="0" smtClean="0">
                <a:cs typeface="B Zar" pitchFamily="2" charset="-78"/>
              </a:rPr>
              <a:t>وقتي لنفوسيتهاي فعال شده به تعداد معيني برسند، حساسيت تأخير پوستي رخ مي دهد كه معمولاً 9-3 هفته پس از عفونت است</a:t>
            </a:r>
            <a:endParaRPr lang="en-US" b="1" dirty="0" smtClean="0">
              <a:cs typeface="B Zar" pitchFamily="2" charset="-78"/>
            </a:endParaRPr>
          </a:p>
        </p:txBody>
      </p:sp>
    </p:spTree>
  </p:cSld>
  <p:clrMapOvr>
    <a:masterClrMapping/>
  </p:clrMapOvr>
  <p:transition spd="med">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p:txBody>
          <a:bodyPr>
            <a:normAutofit/>
          </a:bodyPr>
          <a:lstStyle/>
          <a:p>
            <a:pPr rtl="1" eaLnBrk="1" hangingPunct="1">
              <a:defRPr/>
            </a:pPr>
            <a:r>
              <a:rPr lang="en-US" sz="6000" b="1" dirty="0" smtClean="0">
                <a:solidFill>
                  <a:srgbClr val="FF0000"/>
                </a:solidFill>
                <a:cs typeface="B Zar" pitchFamily="2" charset="-78"/>
              </a:rPr>
              <a:t>Extra Pulmonary Tuberculosis</a:t>
            </a:r>
          </a:p>
        </p:txBody>
      </p:sp>
    </p:spTree>
  </p:cSld>
  <p:clrMapOvr>
    <a:masterClrMapping/>
  </p:clrMapOvr>
  <p:transition spd="med">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1956" name="Picture 2" descr="H:\سل خارج ریوی\Slide2.JPG"/>
          <p:cNvPicPr>
            <a:picLocks noChangeAspect="1" noChangeArrowheads="1"/>
          </p:cNvPicPr>
          <p:nvPr/>
        </p:nvPicPr>
        <p:blipFill>
          <a:blip r:embed="rId2" cstate="print"/>
          <a:srcRect/>
          <a:stretch>
            <a:fillRect/>
          </a:stretch>
        </p:blipFill>
        <p:spPr bwMode="auto">
          <a:xfrm>
            <a:off x="-304800" y="0"/>
            <a:ext cx="94488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2980" name="Picture 2" descr="H:\سل خارج ریوی\Slid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4004" name="Picture 2" descr="H:\سل خارج ریوی\Slide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5028" name="Picture 2" descr="H:\سل خارج ریوی\Slide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6052" name="Picture 2" descr="H:\سل خارج ریوی\Slide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7076" name="Picture 2" descr="H:\سل خارج ریوی\Slide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8100" name="Picture 2" descr="H:\سل خارج ریوی\Slide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89124" name="Picture 2" descr="H:\سل خارج ریوی\Slide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390148" name="Picture 2" descr="H:\سل خارج ریوی\Slide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151</TotalTime>
  <Words>6046</Words>
  <Application>Microsoft Office PowerPoint</Application>
  <PresentationFormat>On-screen Show (4:3)</PresentationFormat>
  <Paragraphs>462</Paragraphs>
  <Slides>114</Slides>
  <Notes>1</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Paper</vt:lpstr>
      <vt:lpstr>PowerPoint Presentation</vt:lpstr>
      <vt:lpstr>توبركولوزيس</vt:lpstr>
      <vt:lpstr>اپيدميولوژي</vt:lpstr>
      <vt:lpstr>PowerPoint Presentation</vt:lpstr>
      <vt:lpstr>ميكروبيولوژي</vt:lpstr>
      <vt:lpstr>روش انتشار</vt:lpstr>
      <vt:lpstr>PowerPoint Presentation</vt:lpstr>
      <vt:lpstr>پاتوژنز </vt:lpstr>
      <vt:lpstr>PowerPoint Presentation</vt:lpstr>
      <vt:lpstr>PowerPoint Presentation</vt:lpstr>
      <vt:lpstr>PowerPoint Presentation</vt:lpstr>
      <vt:lpstr>PowerPoint Presentation</vt:lpstr>
      <vt:lpstr>از عفونت تا بيماري</vt:lpstr>
      <vt:lpstr>بيماريزايي در توبركولوزيس</vt:lpstr>
      <vt:lpstr> Post Primary يا Adult Type</vt:lpstr>
      <vt:lpstr>PowerPoint Presentation</vt:lpstr>
      <vt:lpstr>PowerPoint Presentation</vt:lpstr>
      <vt:lpstr>توبركولوم</vt:lpstr>
      <vt:lpstr>علايم باليني </vt:lpstr>
      <vt:lpstr>معاينه باليني</vt:lpstr>
      <vt:lpstr>تشخيص در توبركولوزيس</vt:lpstr>
      <vt:lpstr>يافته هاي راديولوژيك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يافته هاي هماتولوژيك</vt:lpstr>
      <vt:lpstr>يافته هاي سرولوژي</vt:lpstr>
      <vt:lpstr>اسمير و كشت</vt:lpstr>
      <vt:lpstr>PowerPoint Presentation</vt:lpstr>
      <vt:lpstr>PowerPoint Presentation</vt:lpstr>
      <vt:lpstr>PowerPoint Presentation</vt:lpstr>
      <vt:lpstr>PowerPoint Presentation</vt:lpstr>
      <vt:lpstr>PowerPoint Presentation</vt:lpstr>
      <vt:lpstr>PowerPoint Presentation</vt:lpstr>
      <vt:lpstr>Recommended dosage in TB</vt:lpstr>
      <vt:lpstr>PowerPoint Presentation</vt:lpstr>
      <vt:lpstr>PowerPoint Presentation</vt:lpstr>
      <vt:lpstr>First-Line Agents</vt:lpstr>
      <vt:lpstr>First-Line Agents</vt:lpstr>
      <vt:lpstr>First-Line Agents</vt:lpstr>
      <vt:lpstr>First-Line Agents</vt:lpstr>
      <vt:lpstr>First-Line Agents</vt:lpstr>
      <vt:lpstr>Anti tuberculosis treatment</vt:lpstr>
      <vt:lpstr>PowerPoint Presentation</vt:lpstr>
      <vt:lpstr>PowerPoint Presentation</vt:lpstr>
      <vt:lpstr>مرحله اول (مرحله حمله ای)</vt:lpstr>
      <vt:lpstr>PowerPoint Presentation</vt:lpstr>
      <vt:lpstr>PowerPoint Presentation</vt:lpstr>
      <vt:lpstr>PowerPoint Presentation</vt:lpstr>
      <vt:lpstr>نكات مهم در درمان آنتي TB</vt:lpstr>
      <vt:lpstr>PowerPoint Presentation</vt:lpstr>
      <vt:lpstr>دوران بارداری</vt:lpstr>
      <vt:lpstr>دوران شیردهی</vt:lpstr>
      <vt:lpstr>بیماران مبتلا به بیماری های کبدی</vt:lpstr>
      <vt:lpstr>بیماران مبتلا به بیماری های مزمن کبدی</vt:lpstr>
      <vt:lpstr>بیماران مبتلا به بیماری های حاد کبدی</vt:lpstr>
      <vt:lpstr>بیماران مبتلا به نارسایی کبدی</vt:lpstr>
      <vt:lpstr>PowerPoint Presentation</vt:lpstr>
      <vt:lpstr>PowerPoint Presentation</vt:lpstr>
      <vt:lpstr>نحوه برخورد با عوارض داروهای ضد سل</vt:lpstr>
      <vt:lpstr>PowerPoint Presentation</vt:lpstr>
      <vt:lpstr>PowerPoint Presentation</vt:lpstr>
      <vt:lpstr>PowerPoint Presentation</vt:lpstr>
      <vt:lpstr>مدیریت هپاتیت دارویی</vt:lpstr>
      <vt:lpstr>PowerPoint Presentation</vt:lpstr>
      <vt:lpstr>PowerPoint Presentation</vt:lpstr>
      <vt:lpstr>نکته</vt:lpstr>
      <vt:lpstr>مدیریت واکنش ازدیاد حساسیت جلدی</vt:lpstr>
      <vt:lpstr>PowerPoint Presentation</vt:lpstr>
      <vt:lpstr>PowerPoint Presentation</vt:lpstr>
      <vt:lpstr>عوارض دارويي</vt:lpstr>
      <vt:lpstr>انديكاسيونهاي قطع درمان</vt:lpstr>
      <vt:lpstr>مقاومت ثانويه</vt:lpstr>
      <vt:lpstr>Fallow up درماني</vt:lpstr>
      <vt:lpstr>نکات مهم</vt:lpstr>
      <vt:lpstr>Latent TB infection</vt:lpstr>
      <vt:lpstr>تست پوستي مانتو يا PPD</vt:lpstr>
      <vt:lpstr>پروفيلاكسي</vt:lpstr>
      <vt:lpstr>PowerPoint Presentation</vt:lpstr>
      <vt:lpstr>واكسن BCG</vt:lpstr>
      <vt:lpstr>PowerPoint Presentation</vt:lpstr>
      <vt:lpstr>Extra Pulmonary Tuberculosis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ميلياري توبركولوزيس</vt:lpstr>
      <vt:lpstr>ميلياري حاد</vt:lpstr>
      <vt:lpstr>ميلياري كريپتيك</vt:lpstr>
      <vt:lpstr>ميلياري نان راكتيو</vt:lpstr>
      <vt:lpstr>مننژيت سلي</vt:lpstr>
      <vt:lpstr>توبركولوم مغزي</vt:lpstr>
      <vt:lpstr>لنفادنيت سلي</vt:lpstr>
      <vt:lpstr>Pott’s يا استئوميليت سلي</vt:lpstr>
      <vt:lpstr>پلورزي سلي</vt:lpstr>
      <vt:lpstr>انديكاسيونهاي ايزولاسيون در توبركولوزيس</vt:lpstr>
      <vt:lpstr>TB ايزولاسيون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dc:creator>
  <cp:lastModifiedBy>Bums</cp:lastModifiedBy>
  <cp:revision>21</cp:revision>
  <dcterms:created xsi:type="dcterms:W3CDTF">2006-08-16T00:00:00Z</dcterms:created>
  <dcterms:modified xsi:type="dcterms:W3CDTF">2018-10-09T07:22:14Z</dcterms:modified>
</cp:coreProperties>
</file>