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309" r:id="rId26"/>
    <p:sldId id="310" r:id="rId27"/>
    <p:sldId id="311" r:id="rId28"/>
    <p:sldId id="31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923" y="1125538"/>
            <a:ext cx="543983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B Zar" pitchFamily="2" charset="-78"/>
              </a:rPr>
              <a:t>Clumping factor</a:t>
            </a:r>
          </a:p>
          <a:p>
            <a:pPr eaLnBrk="1" hangingPunct="1">
              <a:defRPr/>
            </a:pPr>
            <a:r>
              <a:rPr lang="en-US" b="1" smtClean="0">
                <a:cs typeface="B Zar" pitchFamily="2" charset="-78"/>
              </a:rPr>
              <a:t>Collagen binding factor</a:t>
            </a:r>
          </a:p>
          <a:p>
            <a:pPr eaLnBrk="1" hangingPunct="1">
              <a:defRPr/>
            </a:pPr>
            <a:r>
              <a:rPr lang="en-US" b="1" smtClean="0">
                <a:cs typeface="B Zar" pitchFamily="2" charset="-78"/>
              </a:rPr>
              <a:t>Fibronecting binding fctor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فاكتورهاي مهم در چسبيدن استافيلوكوك به بافتها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Intoxication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: </a:t>
            </a:r>
            <a:r>
              <a:rPr lang="fa-IR" b="1" dirty="0" smtClean="0">
                <a:cs typeface="B Zar" pitchFamily="2" charset="-78"/>
              </a:rPr>
              <a:t>كلونيزاسيون، توليد توكسين، جذب توكسين، بيماريزايي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b="1" dirty="0" smtClean="0">
              <a:cs typeface="B Zar" pitchFamily="2" charset="-78"/>
            </a:endParaRPr>
          </a:p>
          <a:p>
            <a:pPr algn="r" rt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Infection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: </a:t>
            </a:r>
            <a:r>
              <a:rPr lang="fa-IR" b="1" dirty="0" smtClean="0">
                <a:cs typeface="B Zar" pitchFamily="2" charset="-78"/>
              </a:rPr>
              <a:t>كلونيزاسيون، تهاجم، چسبيدن به ماتريكس، نوتراليزاسيون ايمني و تخريب بافتي </a:t>
            </a:r>
            <a:endParaRPr lang="en-US" b="1" dirty="0" smtClean="0">
              <a:cs typeface="B Zar" pitchFamily="2" charset="-78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sz="4800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بيماريزايي </a:t>
            </a:r>
            <a:endParaRPr lang="en-US" sz="4800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دو فرم كلي دارد : </a:t>
            </a:r>
            <a:r>
              <a:rPr lang="en-US" sz="2800" b="1" dirty="0" smtClean="0">
                <a:cs typeface="B Zar" pitchFamily="2" charset="-78"/>
              </a:rPr>
              <a:t>Menstrual</a:t>
            </a:r>
            <a:r>
              <a:rPr lang="fa-IR" sz="2800" b="1" dirty="0" smtClean="0">
                <a:cs typeface="B Zar" pitchFamily="2" charset="-78"/>
              </a:rPr>
              <a:t> و </a:t>
            </a:r>
            <a:r>
              <a:rPr lang="en-US" sz="2800" b="1" dirty="0" smtClean="0">
                <a:cs typeface="B Zar" pitchFamily="2" charset="-78"/>
              </a:rPr>
              <a:t>Non Menstrual </a:t>
            </a:r>
            <a:endParaRPr lang="fa-IR" sz="2800" b="1" dirty="0" smtClean="0">
              <a:cs typeface="B Zar" pitchFamily="2" charset="-78"/>
            </a:endParaRP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در نوع </a:t>
            </a:r>
            <a:r>
              <a:rPr lang="en-US" sz="2800" b="1" dirty="0" smtClean="0">
                <a:cs typeface="B Zar" pitchFamily="2" charset="-78"/>
              </a:rPr>
              <a:t>Menstrual</a:t>
            </a:r>
            <a:r>
              <a:rPr lang="fa-IR" sz="2800" b="1" dirty="0" smtClean="0">
                <a:cs typeface="B Zar" pitchFamily="2" charset="-78"/>
              </a:rPr>
              <a:t>  در روز اول يا آخر پريود، مصرف تامپونهاي قابل جذب. در نوع غير </a:t>
            </a:r>
            <a:r>
              <a:rPr lang="en-US" sz="2800" b="1" dirty="0" smtClean="0">
                <a:cs typeface="B Zar" pitchFamily="2" charset="-78"/>
              </a:rPr>
              <a:t>Menstrual</a:t>
            </a:r>
            <a:r>
              <a:rPr lang="fa-IR" sz="2800" b="1" dirty="0" smtClean="0">
                <a:cs typeface="B Zar" pitchFamily="2" charset="-78"/>
              </a:rPr>
              <a:t>  پس از زخم هاي جراحي، عفونتهاي پوست و مخاط، ديافراگم كنتراسپتيو، كاتترهاي دياليزي و آنفلوانزا</a:t>
            </a:r>
          </a:p>
          <a:p>
            <a:pPr algn="r" rtl="1" eaLnBrk="1" hangingPunct="1"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شرايط شوك :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</a:rPr>
              <a:t>1-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 Prot level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2-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6.5-8 Natural PH</a:t>
            </a:r>
            <a:endParaRPr lang="fa-IR" sz="2800" b="1" dirty="0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3-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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Partial P. Co</a:t>
            </a:r>
            <a:r>
              <a:rPr lang="en-US" sz="2800" b="1" baseline="-25000" dirty="0" smtClean="0">
                <a:cs typeface="B Zar" pitchFamily="2" charset="-78"/>
                <a:sym typeface="Wingdings 3" pitchFamily="18" charset="2"/>
              </a:rPr>
              <a:t>2</a:t>
            </a:r>
            <a:endParaRPr lang="fa-IR" sz="2800" b="1" baseline="-25000" dirty="0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4-</a:t>
            </a:r>
            <a:r>
              <a:rPr lang="fa-IR" sz="2800" b="1" baseline="-25000" dirty="0" smtClean="0">
                <a:cs typeface="B Zar" pitchFamily="2" charset="-78"/>
                <a:sym typeface="Wingdings 3" pitchFamily="18" charset="2"/>
              </a:rPr>
              <a:t> </a:t>
            </a:r>
            <a:r>
              <a:rPr lang="en-US" sz="2800" b="1" dirty="0" smtClean="0">
                <a:cs typeface="B Zar" pitchFamily="2" charset="-78"/>
                <a:sym typeface="Wingdings 3"/>
              </a:rPr>
              <a:t>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Partial P. O</a:t>
            </a:r>
            <a:r>
              <a:rPr lang="en-US" sz="2800" b="1" baseline="-25000" dirty="0" smtClean="0">
                <a:cs typeface="B Zar" pitchFamily="2" charset="-78"/>
                <a:sym typeface="Wingdings 3" pitchFamily="18" charset="2"/>
              </a:rPr>
              <a:t>2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 rtl="1" eaLnBrk="1" hangingPunct="1">
              <a:defRPr/>
            </a:pP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T.S.S</a:t>
            </a: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تب + هيپوتنشن + ديفيوز ماكولار راش + دسكو آموسياسيون روزهاي آخر + سه تا درگيري از ارگانهاي زير : كبد، خون، كليه، موكوس مامبران، </a:t>
            </a:r>
            <a:r>
              <a:rPr lang="en-US" sz="2800" b="1" dirty="0" smtClean="0">
                <a:cs typeface="B Zar" pitchFamily="2" charset="-78"/>
              </a:rPr>
              <a:t>CNS</a:t>
            </a:r>
            <a:r>
              <a:rPr lang="fa-IR" sz="2800" b="1" dirty="0" smtClean="0">
                <a:cs typeface="B Zar" pitchFamily="2" charset="-78"/>
              </a:rPr>
              <a:t>، </a:t>
            </a:r>
            <a:r>
              <a:rPr lang="en-US" sz="2800" b="1" dirty="0" smtClean="0">
                <a:cs typeface="B Zar" pitchFamily="2" charset="-78"/>
              </a:rPr>
              <a:t>GI</a:t>
            </a:r>
            <a:r>
              <a:rPr lang="fa-IR" sz="2800" b="1" dirty="0" smtClean="0">
                <a:cs typeface="B Zar" pitchFamily="2" charset="-78"/>
              </a:rPr>
              <a:t> و موسكولار </a:t>
            </a: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كبد :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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آنزيمها و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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</a:t>
            </a:r>
            <a:r>
              <a:rPr lang="en-US" sz="2800" b="1" dirty="0" err="1" smtClean="0">
                <a:cs typeface="B Zar" pitchFamily="2" charset="-78"/>
                <a:sym typeface="Wingdings 3" pitchFamily="18" charset="2"/>
              </a:rPr>
              <a:t>Bili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و هپاتيت </a:t>
            </a: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خون : ترومبوسيتوپني كمتر از 100000</a:t>
            </a: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كليه :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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Cr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دو برابر نرمال </a:t>
            </a: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موكوس مامبران : كنژكتيويت، واژينيت، استوماتيت</a:t>
            </a:r>
          </a:p>
          <a:p>
            <a:pPr algn="r" rtl="1" eaLnBrk="1" hangingPunct="1">
              <a:defRPr/>
            </a:pP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CNS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: اختلال هوشياري</a:t>
            </a:r>
          </a:p>
          <a:p>
            <a:pPr algn="r" rtl="1" eaLnBrk="1" hangingPunct="1">
              <a:defRPr/>
            </a:pP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GI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: اسهال </a:t>
            </a: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موسكولار :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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5 برابر آنزيمها </a:t>
            </a:r>
            <a:endParaRPr lang="en-US" sz="2800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سندروم باليني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686800" cy="58674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1- تستهاي سرولوژي منفي براي لپتوسيپروز، سرخك،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RMSF</a:t>
            </a:r>
            <a:endParaRPr lang="fa-IR" sz="2800" b="1" dirty="0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2-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B/C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منفي براي ساير پاتوژنهاي خوني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3- جداسازي استافيلوكوك از خون يا جداسازي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Super-Ag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استاف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4- وجود </a:t>
            </a:r>
            <a:r>
              <a:rPr lang="en-US" sz="2800" b="1" dirty="0" err="1" smtClean="0">
                <a:cs typeface="B Zar" pitchFamily="2" charset="-78"/>
                <a:sym typeface="Wingdings 3" pitchFamily="18" charset="2"/>
              </a:rPr>
              <a:t>Ab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در زمان نقاهت در خون 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5- عدم وجود </a:t>
            </a:r>
            <a:r>
              <a:rPr lang="en-US" sz="2800" b="1" dirty="0" err="1" smtClean="0">
                <a:cs typeface="B Zar" pitchFamily="2" charset="-78"/>
                <a:sym typeface="Wingdings 3" pitchFamily="18" charset="2"/>
              </a:rPr>
              <a:t>Ab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به توكسين در مرحله حاد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Food </a:t>
            </a:r>
            <a:r>
              <a:rPr lang="en-US" sz="2800" b="1" dirty="0" err="1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poisining</a:t>
            </a:r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 : 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15 انتروتوكسين يا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super Ag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وجود دارد. كومون 6-2 ساعت، علايم ظرف 12-6 ساعت خود محدود شونده است، تركيبات خامه مهمترین منبع آن است، علايم به صورت درد شكم، استفراغ و اسهال آبكي كمتردیده می شود.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درمان : 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اصلاح آب و الكتروليت در صورت نياز، عدم قطع استفراغ</a:t>
            </a:r>
            <a:endParaRPr lang="en-US" sz="2800" b="1" dirty="0" smtClean="0">
              <a:cs typeface="B Zar" pitchFamily="2" charset="-78"/>
              <a:sym typeface="Wingdings 3" pitchFamily="18" charset="2"/>
            </a:endParaRPr>
          </a:p>
        </p:txBody>
      </p: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اكسفولياتيو توكسين</a:t>
            </a:r>
            <a:endParaRPr lang="en-US" sz="2800" b="1" dirty="0" smtClean="0">
              <a:cs typeface="B Zar" pitchFamily="2" charset="-78"/>
            </a:endParaRP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 فرم شديد آن </a:t>
            </a:r>
            <a:r>
              <a:rPr lang="en-US" sz="2800" b="1" dirty="0" smtClean="0">
                <a:cs typeface="B Zar" pitchFamily="2" charset="-78"/>
              </a:rPr>
              <a:t>Ritter</a:t>
            </a:r>
            <a:r>
              <a:rPr lang="en-US" sz="2800" b="1" dirty="0" smtClean="0">
                <a:latin typeface="Arial"/>
                <a:cs typeface="B Zar" pitchFamily="2" charset="-78"/>
              </a:rPr>
              <a:t>’</a:t>
            </a:r>
            <a:r>
              <a:rPr lang="en-US" sz="2800" b="1" dirty="0" smtClean="0">
                <a:cs typeface="B Zar" pitchFamily="2" charset="-78"/>
              </a:rPr>
              <a:t>s</a:t>
            </a:r>
            <a:r>
              <a:rPr lang="fa-IR" sz="2800" b="1" dirty="0" smtClean="0">
                <a:cs typeface="B Zar" pitchFamily="2" charset="-78"/>
              </a:rPr>
              <a:t> در بچه ها و </a:t>
            </a:r>
            <a:r>
              <a:rPr lang="en-US" sz="2800" b="1" dirty="0" smtClean="0">
                <a:cs typeface="B Zar" pitchFamily="2" charset="-78"/>
              </a:rPr>
              <a:t>TEN</a:t>
            </a:r>
            <a:r>
              <a:rPr lang="fa-IR" sz="2800" b="1" dirty="0" smtClean="0">
                <a:cs typeface="B Zar" pitchFamily="2" charset="-78"/>
              </a:rPr>
              <a:t>  دربالغين </a:t>
            </a: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پوست تندرنس </a:t>
            </a: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نماي </a:t>
            </a:r>
            <a:r>
              <a:rPr lang="en-US" sz="2800" b="1" dirty="0" smtClean="0">
                <a:cs typeface="B Zar" pitchFamily="2" charset="-78"/>
              </a:rPr>
              <a:t>Sand paper</a:t>
            </a:r>
            <a:endParaRPr lang="fa-IR" sz="2800" b="1" dirty="0" smtClean="0">
              <a:cs typeface="B Zar" pitchFamily="2" charset="-78"/>
            </a:endParaRP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تب و تحريك پذيري و لتارژي</a:t>
            </a:r>
          </a:p>
          <a:p>
            <a:pPr algn="r" rtl="1" eaLnBrk="1" hangingPunct="1">
              <a:defRPr/>
            </a:pPr>
            <a:r>
              <a:rPr lang="fa-IR" sz="2800" b="1" dirty="0" smtClean="0">
                <a:cs typeface="B Zar" pitchFamily="2" charset="-78"/>
              </a:rPr>
              <a:t>اكسفوليشن و دسکوآميشن</a:t>
            </a:r>
            <a:endParaRPr lang="en-US" sz="2800" b="1" dirty="0" smtClean="0">
              <a:cs typeface="B Zar" pitchFamily="2" charset="-78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pPr algn="ctr" rtl="1" eaLnBrk="1" hangingPunct="1">
              <a:defRPr/>
            </a:pP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Staphylococal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 Scaled Skin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Syndrom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(SSSS)</a:t>
            </a: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عفونت سطحي پوست، اكثراً در بچه ها، ضعف بهداشت عمومي مناطق </a:t>
            </a:r>
            <a:r>
              <a:rPr lang="en-US" sz="2800" b="1" dirty="0" smtClean="0">
                <a:cs typeface="B Zar" pitchFamily="2" charset="-78"/>
              </a:rPr>
              <a:t>Expose</a:t>
            </a:r>
            <a:r>
              <a:rPr lang="fa-IR" sz="2800" b="1" dirty="0" smtClean="0">
                <a:cs typeface="B Zar" pitchFamily="2" charset="-78"/>
              </a:rPr>
              <a:t>، اغلب عامل </a:t>
            </a:r>
            <a:r>
              <a:rPr lang="en-US" sz="2800" b="1" dirty="0" err="1" smtClean="0">
                <a:cs typeface="B Zar" pitchFamily="2" charset="-78"/>
              </a:rPr>
              <a:t>Sta</a:t>
            </a:r>
            <a:r>
              <a:rPr lang="fa-IR" sz="2800" b="1" dirty="0" smtClean="0">
                <a:cs typeface="B Zar" pitchFamily="2" charset="-78"/>
              </a:rPr>
              <a:t> است و در 20% </a:t>
            </a:r>
            <a:r>
              <a:rPr lang="en-US" sz="2800" b="1" dirty="0" err="1" smtClean="0">
                <a:cs typeface="B Zar" pitchFamily="2" charset="-78"/>
              </a:rPr>
              <a:t>Str</a:t>
            </a:r>
            <a:endParaRPr lang="fa-IR" sz="2800" b="1" dirty="0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ماكول و پاپول قرمز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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وزيكول و پوستول. وزيكولها سريعاً پاره شده و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Crust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زرد ضخيم با قطر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cm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1 بجا مي گذارد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علايم جنراليزه (-)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درمان با موپيروسين يا فوزيديك اسيد موضعي/ اكساسيلين، ماكروليد، آموكسي كلاو</a:t>
            </a:r>
            <a:endParaRPr lang="en-US" sz="2800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Impetigo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پيودرم فوليكول مو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ضايعات قرمز دردناك برآمده با </a:t>
            </a:r>
            <a:r>
              <a:rPr lang="en-US" b="1" smtClean="0">
                <a:cs typeface="B Zar" pitchFamily="2" charset="-78"/>
              </a:rPr>
              <a:t>base</a:t>
            </a:r>
            <a:r>
              <a:rPr lang="fa-IR" b="1" smtClean="0">
                <a:cs typeface="B Zar" pitchFamily="2" charset="-78"/>
              </a:rPr>
              <a:t> اندوره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فوليكوليت </a:t>
            </a:r>
            <a:r>
              <a:rPr lang="en-US" b="1" smtClean="0">
                <a:cs typeface="B Zar" pitchFamily="2" charset="-78"/>
              </a:rPr>
              <a:t>extensive</a:t>
            </a:r>
            <a:r>
              <a:rPr lang="fa-IR" b="1" smtClean="0">
                <a:cs typeface="B Zar" pitchFamily="2" charset="-78"/>
              </a:rPr>
              <a:t> صورت = </a:t>
            </a:r>
            <a:r>
              <a:rPr lang="en-US" b="1" smtClean="0">
                <a:cs typeface="B Zar" pitchFamily="2" charset="-78"/>
              </a:rPr>
              <a:t>sycosis barbae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علايم ژنراليزه (-)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درمان : </a:t>
            </a:r>
            <a:r>
              <a:rPr lang="en-US" b="1" smtClean="0">
                <a:cs typeface="B Zar" pitchFamily="2" charset="-78"/>
              </a:rPr>
              <a:t>Topical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Folliculitis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پيشرفت واكنش عفوني فوليكولهاي مو در صورت، زيربغل، گردن و </a:t>
            </a:r>
            <a:r>
              <a:rPr lang="en-US" b="1" smtClean="0">
                <a:cs typeface="B Zar" pitchFamily="2" charset="-78"/>
              </a:rPr>
              <a:t>buttock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ندول قرمز دردناك، ضايعات برآمده گرم و دردناك با قطر </a:t>
            </a:r>
            <a:r>
              <a:rPr lang="en-US" b="1" smtClean="0">
                <a:cs typeface="B Zar" pitchFamily="2" charset="-78"/>
              </a:rPr>
              <a:t>cm</a:t>
            </a:r>
            <a:r>
              <a:rPr lang="fa-IR" b="1" smtClean="0">
                <a:cs typeface="B Zar" pitchFamily="2" charset="-78"/>
              </a:rPr>
              <a:t> 2-1 و منطقه زردرنگ در مركز آن كه در صورت پاره شدن مقدار زيادي چرك زرد و مواد نكروتيك خارج مي شود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در صورت تكرار ضايعه بررسي از نظر </a:t>
            </a:r>
            <a:r>
              <a:rPr lang="en-US" b="1" smtClean="0">
                <a:cs typeface="B Zar" pitchFamily="2" charset="-78"/>
              </a:rPr>
              <a:t>carrier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Furuncle</a:t>
            </a: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عفونتهاي عمقي كه چند فوليكول مو را با هم درگير مي كنند و ناشي از انتشار و بهم چسبيدن عفونتهاي فوليكول مو به بافتهاي عمقي ساب كوتانئوس است 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Carbuncle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3611562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fa-IR" sz="5400" b="1" dirty="0" smtClean="0">
                <a:solidFill>
                  <a:srgbClr val="FF0000"/>
                </a:solidFill>
                <a:cs typeface="B Zar" pitchFamily="2" charset="-78"/>
              </a:rPr>
              <a:t>كوكسي هاي گرم مثبت :</a:t>
            </a:r>
            <a:br>
              <a:rPr lang="fa-IR" sz="5400" b="1" dirty="0" smtClean="0">
                <a:solidFill>
                  <a:srgbClr val="FF0000"/>
                </a:solidFill>
                <a:cs typeface="B Zar" pitchFamily="2" charset="-78"/>
              </a:rPr>
            </a:br>
            <a:r>
              <a:rPr lang="fa-IR" sz="5400" b="1" dirty="0" smtClean="0">
                <a:solidFill>
                  <a:srgbClr val="FF0000"/>
                </a:solidFill>
                <a:cs typeface="B Zar" pitchFamily="2" charset="-78"/>
              </a:rPr>
              <a:t>استافيلوكوك </a:t>
            </a:r>
            <a:br>
              <a:rPr lang="fa-IR" sz="5400" b="1" dirty="0" smtClean="0">
                <a:solidFill>
                  <a:srgbClr val="FF0000"/>
                </a:solidFill>
                <a:cs typeface="B Zar" pitchFamily="2" charset="-78"/>
              </a:rPr>
            </a:br>
            <a:r>
              <a:rPr lang="fa-IR" sz="5400" b="1" dirty="0" smtClean="0">
                <a:solidFill>
                  <a:srgbClr val="FF0000"/>
                </a:solidFill>
                <a:cs typeface="B Zar" pitchFamily="2" charset="-78"/>
              </a:rPr>
              <a:t>استرپتوكوك</a:t>
            </a:r>
            <a:endParaRPr lang="en-US" sz="5400" b="1" dirty="0" smtClean="0">
              <a:solidFill>
                <a:srgbClr val="FF0000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38100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عفونت پيوژنيك غدد عرق آپوكرين به صورت فورونكلهاي گروهي در زير بغل، پرينه و ژنيتال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اگر سمپتوم ژنراليزه داشت </a:t>
            </a:r>
            <a:r>
              <a:rPr lang="en-US" b="1" smtClean="0">
                <a:cs typeface="B Zar" pitchFamily="2" charset="-78"/>
                <a:sym typeface="Wingdings 3" pitchFamily="18" charset="2"/>
              </a:rPr>
              <a:t></a:t>
            </a:r>
            <a:r>
              <a:rPr lang="fa-IR" b="1" smtClean="0">
                <a:cs typeface="B Zar" pitchFamily="2" charset="-78"/>
                <a:sym typeface="Wingdings 3" pitchFamily="18" charset="2"/>
              </a:rPr>
              <a:t> درمان خوراكي 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Hydradenitis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3-1% مادران </a:t>
            </a:r>
            <a:r>
              <a:rPr lang="en-US" b="1" smtClean="0">
                <a:cs typeface="B Zar" pitchFamily="2" charset="-78"/>
              </a:rPr>
              <a:t>post delivery</a:t>
            </a:r>
            <a:r>
              <a:rPr lang="fa-IR" b="1" smtClean="0">
                <a:cs typeface="B Zar" pitchFamily="2" charset="-78"/>
              </a:rPr>
              <a:t> ندول اريتماتو دردناك و حتي آبسه در هفته 3-2 پس از زايمان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تب و علايم سيستميك (+)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درمان سيستميك 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Mastitis</a:t>
            </a:r>
          </a:p>
        </p:txBody>
      </p:sp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علت مهم عفونت زخمهاي بيمارستاني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ادم و اريتم پيشرونده در اطراف انسزيون جراحي دو روز يا بيشتر پس از عمل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علايم ژنراليزه (+)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درمان 10-7 روز خوراكي در صورت پيشرفت عفونت به محلهاي عمقي </a:t>
            </a:r>
            <a:r>
              <a:rPr lang="en-US" b="1" smtClean="0">
                <a:cs typeface="B Zar" pitchFamily="2" charset="-78"/>
                <a:sym typeface="Wingdings 3" pitchFamily="18" charset="2"/>
              </a:rPr>
              <a:t></a:t>
            </a:r>
            <a:r>
              <a:rPr lang="fa-IR" b="1" smtClean="0">
                <a:cs typeface="B Zar" pitchFamily="2" charset="-78"/>
                <a:sym typeface="Wingdings 3" pitchFamily="18" charset="2"/>
              </a:rPr>
              <a:t> 6-4 هفته درمان سيستميك + برداشتن مواد خارجي 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Wound Infection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</a:t>
            </a:r>
            <a:endParaRPr lang="en-US" b="1" dirty="0" smtClean="0">
              <a:solidFill>
                <a:srgbClr val="FF0000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عامل آن اغلب </a:t>
            </a:r>
            <a:r>
              <a:rPr lang="en-US" b="1" dirty="0" err="1" smtClean="0">
                <a:cs typeface="B Zar" pitchFamily="2" charset="-78"/>
              </a:rPr>
              <a:t>Str</a:t>
            </a:r>
            <a:r>
              <a:rPr lang="fa-IR" b="1" dirty="0" smtClean="0">
                <a:cs typeface="B Zar" pitchFamily="2" charset="-78"/>
              </a:rPr>
              <a:t> و گاهي </a:t>
            </a:r>
            <a:r>
              <a:rPr lang="en-US" b="1" dirty="0" err="1" smtClean="0">
                <a:cs typeface="B Zar" pitchFamily="2" charset="-78"/>
              </a:rPr>
              <a:t>Str</a:t>
            </a:r>
            <a:r>
              <a:rPr lang="en-US" b="1" dirty="0" smtClean="0">
                <a:cs typeface="B Zar" pitchFamily="2" charset="-78"/>
              </a:rPr>
              <a:t> + </a:t>
            </a:r>
            <a:r>
              <a:rPr lang="en-US" b="1" dirty="0" err="1" smtClean="0">
                <a:cs typeface="B Zar" pitchFamily="2" charset="-78"/>
              </a:rPr>
              <a:t>Sta</a:t>
            </a:r>
            <a:endParaRPr lang="en-US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837" y="287517"/>
            <a:ext cx="8229600" cy="1143000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Erysipla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التهاب حاد پوست و ساب كوتانئوس ناشي از زخم، سوختگي يا برش جراحي يا تروما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درد و تندرنس و تورم و اريتم همراه تب و لرز و باكتريمي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در معتادين تزريقي همراه ترمبوفلبيت سپتيك و آرتريت و استئوميليت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در افراد با نقص درناژ لنفاوي فوقاني يا تحتاني مثل ماستكتومي يا فيلاريا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سلوليت هاي راجعه در </a:t>
            </a:r>
            <a:r>
              <a:rPr lang="en-US" sz="2800" b="1" smtClean="0">
                <a:cs typeface="B Zar" pitchFamily="2" charset="-78"/>
              </a:rPr>
              <a:t>bypass</a:t>
            </a:r>
            <a:r>
              <a:rPr lang="fa-IR" sz="2800" b="1" smtClean="0">
                <a:cs typeface="B Zar" pitchFamily="2" charset="-78"/>
              </a:rPr>
              <a:t> كرونري و </a:t>
            </a:r>
            <a:r>
              <a:rPr lang="en-US" sz="2800" b="1" smtClean="0">
                <a:cs typeface="B Zar" pitchFamily="2" charset="-78"/>
              </a:rPr>
              <a:t>Athlet foot</a:t>
            </a:r>
            <a:endParaRPr lang="en-US" sz="2800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Cellullitis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2" descr="I:\جدیدترین اسلایدها\photo\DSC00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600200"/>
            <a:ext cx="3886200" cy="44958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2" descr="I:\جدیدترین اسلایدها\photo\DSC00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6513" y="1600200"/>
            <a:ext cx="6530975" cy="44958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2" descr="I:\جدیدترین اسلایدها\photo\DSC00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0150" y="1600200"/>
            <a:ext cx="6743700" cy="44958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2" descr="I:\جدیدترین اسلایدها\photo\DSC00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7475" y="1600200"/>
            <a:ext cx="6369050" cy="44958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en-US" b="1" smtClean="0">
                <a:cs typeface="B Zar" pitchFamily="2" charset="-78"/>
              </a:rPr>
              <a:t>Community</a:t>
            </a:r>
            <a:r>
              <a:rPr lang="fa-IR" b="1" smtClean="0">
                <a:cs typeface="B Zar" pitchFamily="2" charset="-78"/>
              </a:rPr>
              <a:t> و </a:t>
            </a:r>
            <a:r>
              <a:rPr lang="en-US" b="1" smtClean="0">
                <a:cs typeface="B Zar" pitchFamily="2" charset="-78"/>
              </a:rPr>
              <a:t>hospitalized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B Zar" pitchFamily="2" charset="-78"/>
              </a:rPr>
              <a:t>در نوع اول : 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B Zar" pitchFamily="2" charset="-78"/>
              </a:rPr>
              <a:t>1- باكتريمي  وابسته به </a:t>
            </a:r>
            <a:r>
              <a:rPr lang="en-US" b="1" smtClean="0">
                <a:cs typeface="B Zar" pitchFamily="2" charset="-78"/>
              </a:rPr>
              <a:t>Health care W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B Zar" pitchFamily="2" charset="-78"/>
              </a:rPr>
              <a:t>2- بيماريهاي </a:t>
            </a:r>
            <a:r>
              <a:rPr lang="en-US" b="1" smtClean="0">
                <a:cs typeface="B Zar" pitchFamily="2" charset="-78"/>
              </a:rPr>
              <a:t>underlying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B Zar" pitchFamily="2" charset="-78"/>
              </a:rPr>
              <a:t>3- بدون بيماريهاي </a:t>
            </a:r>
            <a:r>
              <a:rPr lang="en-US" b="1" smtClean="0">
                <a:cs typeface="B Zar" pitchFamily="2" charset="-78"/>
              </a:rPr>
              <a:t>underlying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B Zar" pitchFamily="2" charset="-78"/>
              </a:rPr>
              <a:t>در نوع دوم : در 13% اندوكارديت وجود دارد. 14-10 روز درمان ضد استاف</a:t>
            </a:r>
          </a:p>
          <a:p>
            <a:pPr algn="r" rtl="1" eaLnBrk="1" hangingPunct="1">
              <a:lnSpc>
                <a:spcPct val="110000"/>
              </a:lnSpc>
              <a:defRPr/>
            </a:pP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Bacteremia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752600" y="182563"/>
            <a:ext cx="312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كوكسي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gr</a:t>
            </a:r>
            <a:r>
              <a:rPr lang="en-US" sz="32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+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752600" y="1127125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كاتالاز</a:t>
            </a:r>
            <a:endParaRPr lang="en-US" sz="3200" b="1" baseline="3000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3962400" y="2041525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استرپتوكوك </a:t>
            </a:r>
            <a:endParaRPr lang="en-US" sz="3200" b="1" baseline="3000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304800" y="2087563"/>
            <a:ext cx="312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استاف</a:t>
            </a:r>
            <a:endParaRPr lang="en-US" sz="3200" b="1" baseline="3000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1905000" y="30480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كوآگولاز</a:t>
            </a:r>
            <a:endParaRPr lang="en-US" sz="3200" b="1" baseline="30000" dirty="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152400" y="4144963"/>
            <a:ext cx="312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اورنوس</a:t>
            </a:r>
            <a:endParaRPr lang="en-US" sz="3200" b="1" baseline="3000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4191000" y="4068763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استاف كوآگولاز منفي</a:t>
            </a:r>
            <a:endParaRPr lang="en-US" sz="3200" b="1" baseline="3000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3733800" y="4830763"/>
            <a:ext cx="426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Novobiocin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susceptible</a:t>
            </a:r>
            <a:endParaRPr lang="en-US" sz="2800" b="1" baseline="30000" dirty="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6705600" y="597376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همولتيكوس</a:t>
            </a:r>
            <a:endParaRPr lang="en-US" sz="3200" b="1" baseline="3000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1905000" y="5927725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اپيدرميديس و ساپروفتيكوس</a:t>
            </a:r>
            <a:endParaRPr lang="en-US" sz="3200" b="1" baseline="3000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156684" name="Line 15"/>
          <p:cNvSpPr>
            <a:spLocks noChangeShapeType="1"/>
          </p:cNvSpPr>
          <p:nvPr/>
        </p:nvSpPr>
        <p:spPr bwMode="auto">
          <a:xfrm>
            <a:off x="3276600" y="792163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685" name="Line 17"/>
          <p:cNvSpPr>
            <a:spLocks noChangeShapeType="1"/>
          </p:cNvSpPr>
          <p:nvPr/>
        </p:nvSpPr>
        <p:spPr bwMode="auto">
          <a:xfrm>
            <a:off x="1905000" y="1706563"/>
            <a:ext cx="3581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86" name="Line 18"/>
          <p:cNvSpPr>
            <a:spLocks noChangeShapeType="1"/>
          </p:cNvSpPr>
          <p:nvPr/>
        </p:nvSpPr>
        <p:spPr bwMode="auto">
          <a:xfrm>
            <a:off x="1905000" y="1706563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687" name="Line 19"/>
          <p:cNvSpPr>
            <a:spLocks noChangeShapeType="1"/>
          </p:cNvSpPr>
          <p:nvPr/>
        </p:nvSpPr>
        <p:spPr bwMode="auto">
          <a:xfrm>
            <a:off x="5486400" y="1706563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688" name="Line 20"/>
          <p:cNvSpPr>
            <a:spLocks noChangeShapeType="1"/>
          </p:cNvSpPr>
          <p:nvPr/>
        </p:nvSpPr>
        <p:spPr bwMode="auto">
          <a:xfrm>
            <a:off x="1905000" y="2620963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762000" y="14017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27350" name="Text Box 22"/>
          <p:cNvSpPr txBox="1">
            <a:spLocks noChangeArrowheads="1"/>
          </p:cNvSpPr>
          <p:nvPr/>
        </p:nvSpPr>
        <p:spPr bwMode="auto">
          <a:xfrm>
            <a:off x="5486400" y="14017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6691" name="Line 24"/>
          <p:cNvSpPr>
            <a:spLocks noChangeShapeType="1"/>
          </p:cNvSpPr>
          <p:nvPr/>
        </p:nvSpPr>
        <p:spPr bwMode="auto">
          <a:xfrm flipV="1">
            <a:off x="1676400" y="3535363"/>
            <a:ext cx="4419600" cy="46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53" name="Text Box 25"/>
          <p:cNvSpPr txBox="1">
            <a:spLocks noChangeArrowheads="1"/>
          </p:cNvSpPr>
          <p:nvPr/>
        </p:nvSpPr>
        <p:spPr bwMode="auto">
          <a:xfrm>
            <a:off x="6096000" y="32305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6693" name="Line 26"/>
          <p:cNvSpPr>
            <a:spLocks noChangeShapeType="1"/>
          </p:cNvSpPr>
          <p:nvPr/>
        </p:nvSpPr>
        <p:spPr bwMode="auto">
          <a:xfrm>
            <a:off x="6096000" y="3535363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694" name="Line 27"/>
          <p:cNvSpPr>
            <a:spLocks noChangeShapeType="1"/>
          </p:cNvSpPr>
          <p:nvPr/>
        </p:nvSpPr>
        <p:spPr bwMode="auto">
          <a:xfrm>
            <a:off x="6096000" y="4525963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56" name="Text Box 28"/>
          <p:cNvSpPr txBox="1">
            <a:spLocks noChangeArrowheads="1"/>
          </p:cNvSpPr>
          <p:nvPr/>
        </p:nvSpPr>
        <p:spPr bwMode="auto">
          <a:xfrm>
            <a:off x="914400" y="30480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27357" name="Text Box 29"/>
          <p:cNvSpPr txBox="1">
            <a:spLocks noChangeArrowheads="1"/>
          </p:cNvSpPr>
          <p:nvPr/>
        </p:nvSpPr>
        <p:spPr bwMode="auto">
          <a:xfrm>
            <a:off x="7848600" y="5165725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6697" name="Line 30"/>
          <p:cNvSpPr>
            <a:spLocks noChangeShapeType="1"/>
          </p:cNvSpPr>
          <p:nvPr/>
        </p:nvSpPr>
        <p:spPr bwMode="auto">
          <a:xfrm>
            <a:off x="4191000" y="5715000"/>
            <a:ext cx="3581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98" name="Line 31"/>
          <p:cNvSpPr>
            <a:spLocks noChangeShapeType="1"/>
          </p:cNvSpPr>
          <p:nvPr/>
        </p:nvSpPr>
        <p:spPr bwMode="auto">
          <a:xfrm>
            <a:off x="4191000" y="5516563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699" name="Line 32"/>
          <p:cNvSpPr>
            <a:spLocks noChangeShapeType="1"/>
          </p:cNvSpPr>
          <p:nvPr/>
        </p:nvSpPr>
        <p:spPr bwMode="auto">
          <a:xfrm>
            <a:off x="7772400" y="5516563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700" name="Line 26"/>
          <p:cNvSpPr>
            <a:spLocks noChangeShapeType="1"/>
          </p:cNvSpPr>
          <p:nvPr/>
        </p:nvSpPr>
        <p:spPr bwMode="auto">
          <a:xfrm>
            <a:off x="1676400" y="35814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24200" y="5394325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روي دريچه هاي سالم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تب و تاكيكاردي و هيپوتنشن و درد پلورتيك ديس پنه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b="1" smtClean="0">
                <a:cs typeface="B Zar" pitchFamily="2" charset="-78"/>
              </a:rPr>
              <a:t>B/C</a:t>
            </a:r>
            <a:r>
              <a:rPr lang="fa-IR" b="1" smtClean="0">
                <a:cs typeface="B Zar" pitchFamily="2" charset="-78"/>
              </a:rPr>
              <a:t> در 90% (+)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6-4 هفته درمان ضد استاف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اندوكارديت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كمتر از 10% پنومونيهاي </a:t>
            </a:r>
            <a:r>
              <a:rPr lang="en-US" b="1" dirty="0" smtClean="0">
                <a:cs typeface="B Zar" pitchFamily="2" charset="-78"/>
              </a:rPr>
              <a:t>community</a:t>
            </a:r>
            <a:r>
              <a:rPr lang="fa-IR" b="1" dirty="0" smtClean="0">
                <a:cs typeface="B Zar" pitchFamily="2" charset="-78"/>
              </a:rPr>
              <a:t> و 30-20% بيمارستاني </a:t>
            </a:r>
            <a:endParaRPr lang="en-US" b="1" dirty="0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خانه سالمندان، ديابت، الكليسم، پس از انفلوانزا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عفونت نكروتايزينگ كه سريعاً به طرف تخريب بافتي و كاويتاسيون پيش مي رود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ابتلا از راه هماتوژن يا آسپيراسيون يا مجاورتي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آبسه و آمپيم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15-10 روز درمان سيستميك ضد استاف</a:t>
            </a:r>
            <a:endParaRPr lang="en-US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پنوموني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50 تا 70% عامل آن استاف است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هماتوژن يا مجاورتي در انتهاي ديستال استخوانهاي دراز و متافيز همور، تي بيا و فمور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sz="2800" b="1" dirty="0" smtClean="0">
                <a:cs typeface="B Zar" pitchFamily="2" charset="-78"/>
              </a:rPr>
              <a:t>B/C</a:t>
            </a:r>
            <a:r>
              <a:rPr lang="fa-IR" sz="2800" b="1" dirty="0" smtClean="0">
                <a:cs typeface="B Zar" pitchFamily="2" charset="-78"/>
              </a:rPr>
              <a:t> در 50% (+) در افراد مسن و بچه ها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sz="2800" b="1" dirty="0" smtClean="0">
                <a:cs typeface="B Zar" pitchFamily="2" charset="-78"/>
              </a:rPr>
              <a:t>DX</a:t>
            </a:r>
            <a:r>
              <a:rPr lang="fa-IR" sz="2800" b="1" dirty="0" smtClean="0">
                <a:cs typeface="B Zar" pitchFamily="2" charset="-78"/>
              </a:rPr>
              <a:t> با تكنزيوم اسكن و </a:t>
            </a:r>
            <a:r>
              <a:rPr lang="en-US" sz="2800" b="1" dirty="0" smtClean="0">
                <a:cs typeface="B Zar" pitchFamily="2" charset="-78"/>
              </a:rPr>
              <a:t>MRI</a:t>
            </a:r>
            <a:r>
              <a:rPr lang="fa-IR" sz="2800" b="1" dirty="0" smtClean="0">
                <a:cs typeface="B Zar" pitchFamily="2" charset="-78"/>
              </a:rPr>
              <a:t> كه خيلي حساس هستند نياز به 6-4 هفته درمان در نوع حاد و 10 هفته در نوع </a:t>
            </a:r>
            <a:r>
              <a:rPr lang="en-US" sz="2800" b="1" dirty="0" smtClean="0">
                <a:cs typeface="B Zar" pitchFamily="2" charset="-78"/>
              </a:rPr>
              <a:t>complicated</a:t>
            </a:r>
            <a:endParaRPr lang="fa-IR" sz="2800" b="1" dirty="0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در بچه ها پس از 7 روز تزريقي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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خوراكي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در بالغين درمان تزريقي </a:t>
            </a:r>
            <a:endParaRPr lang="en-US" sz="2800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استئوميليت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بورسيت، پيوميوزيت كه سه مرحله دارد :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B Zar" pitchFamily="2" charset="-78"/>
                <a:sym typeface="Wingdings 3" pitchFamily="18" charset="2"/>
              </a:rPr>
              <a:t>1- كرامپ و تب خفيف و درد عضـلاني و بي اشتهايي كه 2-1 هفته طول مي كشد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B Zar" pitchFamily="2" charset="-78"/>
                <a:sym typeface="Wingdings 3" pitchFamily="18" charset="2"/>
              </a:rPr>
              <a:t>2- </a:t>
            </a:r>
            <a:r>
              <a:rPr lang="en-US" b="1" smtClean="0">
                <a:cs typeface="B Zar" pitchFamily="2" charset="-78"/>
                <a:sym typeface="Wingdings 3" pitchFamily="18" charset="2"/>
              </a:rPr>
              <a:t>Muscle Abscess</a:t>
            </a:r>
            <a:r>
              <a:rPr lang="fa-IR" b="1" smtClean="0">
                <a:cs typeface="B Zar" pitchFamily="2" charset="-78"/>
                <a:sym typeface="Wingdings 3" pitchFamily="18" charset="2"/>
              </a:rPr>
              <a:t> با درد و تورم عضلاني، تندرنس و </a:t>
            </a:r>
            <a:r>
              <a:rPr lang="en-US" b="1" smtClean="0">
                <a:cs typeface="B Zar" pitchFamily="2" charset="-78"/>
                <a:sym typeface="Wingdings 3" pitchFamily="18" charset="2"/>
              </a:rPr>
              <a:t>sepsis</a:t>
            </a:r>
            <a:endParaRPr lang="fa-IR" b="1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B Zar" pitchFamily="2" charset="-78"/>
                <a:sym typeface="Wingdings 3" pitchFamily="18" charset="2"/>
              </a:rPr>
              <a:t>3- </a:t>
            </a:r>
            <a:r>
              <a:rPr lang="en-US" b="1" smtClean="0">
                <a:cs typeface="B Zar" pitchFamily="2" charset="-78"/>
                <a:sym typeface="Wingdings 3" pitchFamily="18" charset="2"/>
              </a:rPr>
              <a:t>Muscle destruction</a:t>
            </a:r>
            <a:r>
              <a:rPr lang="fa-IR" b="1" smtClean="0">
                <a:cs typeface="B Zar" pitchFamily="2" charset="-78"/>
                <a:sym typeface="Wingdings 3" pitchFamily="18" charset="2"/>
              </a:rPr>
              <a:t> و عوارضي مثل استئوميليت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آرتريت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پني سيلين ها : كلوكساسيلين، ديكلوكساسيلين، متي سيلين، </a:t>
            </a:r>
            <a:r>
              <a:rPr lang="fa-IR" sz="2600" b="1" dirty="0" smtClean="0">
                <a:cs typeface="B Zar" pitchFamily="2" charset="-78"/>
              </a:rPr>
              <a:t>نفسیلين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600" b="1" dirty="0" smtClean="0">
                <a:cs typeface="B Zar" pitchFamily="2" charset="-78"/>
              </a:rPr>
              <a:t>سفالوسپورين ها : سفازولين، سفامندول، سفا كلر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600" b="1" dirty="0" smtClean="0">
                <a:cs typeface="B Zar" pitchFamily="2" charset="-78"/>
              </a:rPr>
              <a:t>گليكوپپتيدها : وانكومايسين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600" b="1" dirty="0" smtClean="0">
                <a:cs typeface="B Zar" pitchFamily="2" charset="-78"/>
              </a:rPr>
              <a:t>كينولون ها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600" b="1" dirty="0" smtClean="0">
                <a:cs typeface="B Zar" pitchFamily="2" charset="-78"/>
              </a:rPr>
              <a:t> كوتريموكسازول + ريفامپين 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600" b="1" dirty="0" smtClean="0">
                <a:cs typeface="B Zar" pitchFamily="2" charset="-78"/>
              </a:rPr>
              <a:t>  ماكروليدها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600" b="1" dirty="0" smtClean="0">
                <a:cs typeface="B Zar" pitchFamily="2" charset="-78"/>
              </a:rPr>
              <a:t>مينوسيكلين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600" b="1" dirty="0" smtClean="0">
                <a:cs typeface="B Zar" pitchFamily="2" charset="-78"/>
              </a:rPr>
              <a:t> </a:t>
            </a:r>
            <a:r>
              <a:rPr lang="en-US" sz="2600" b="1" dirty="0" err="1" smtClean="0">
                <a:cs typeface="B Zar" pitchFamily="2" charset="-78"/>
              </a:rPr>
              <a:t>Oxazolidinones</a:t>
            </a:r>
            <a:r>
              <a:rPr lang="fa-IR" sz="2600" b="1" dirty="0" smtClean="0">
                <a:cs typeface="B Zar" pitchFamily="2" charset="-78"/>
              </a:rPr>
              <a:t> : </a:t>
            </a:r>
            <a:r>
              <a:rPr lang="en-US" sz="2600" b="1" dirty="0" smtClean="0">
                <a:cs typeface="B Zar" pitchFamily="2" charset="-78"/>
              </a:rPr>
              <a:t>Line </a:t>
            </a:r>
            <a:r>
              <a:rPr lang="en-US" sz="2600" b="1" dirty="0" err="1" smtClean="0">
                <a:cs typeface="B Zar" pitchFamily="2" charset="-78"/>
              </a:rPr>
              <a:t>ozolid</a:t>
            </a:r>
            <a:endParaRPr lang="fa-IR" sz="2600" b="1" dirty="0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sz="2600" b="1" dirty="0" err="1" smtClean="0">
                <a:cs typeface="B Zar" pitchFamily="2" charset="-78"/>
              </a:rPr>
              <a:t>Quinu</a:t>
            </a:r>
            <a:r>
              <a:rPr lang="en-US" sz="2600" b="1" dirty="0" smtClean="0">
                <a:cs typeface="B Zar" pitchFamily="2" charset="-78"/>
              </a:rPr>
              <a:t> </a:t>
            </a:r>
            <a:r>
              <a:rPr lang="en-US" sz="2600" b="1" dirty="0" err="1" smtClean="0">
                <a:cs typeface="B Zar" pitchFamily="2" charset="-78"/>
              </a:rPr>
              <a:t>pristin</a:t>
            </a:r>
            <a:r>
              <a:rPr lang="en-US" sz="2600" b="1" dirty="0" smtClean="0">
                <a:cs typeface="B Zar" pitchFamily="2" charset="-78"/>
              </a:rPr>
              <a:t> / </a:t>
            </a:r>
            <a:r>
              <a:rPr lang="en-US" sz="2600" b="1" dirty="0" err="1" smtClean="0">
                <a:cs typeface="B Zar" pitchFamily="2" charset="-78"/>
              </a:rPr>
              <a:t>Dalfopristin</a:t>
            </a:r>
            <a:endParaRPr lang="fa-IR" sz="2600" b="1" dirty="0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600" b="1" dirty="0" smtClean="0">
                <a:cs typeface="B Zar" pitchFamily="2" charset="-78"/>
              </a:rPr>
              <a:t>  آمينوگليكوزيدها </a:t>
            </a:r>
            <a:endParaRPr lang="en-US" sz="2600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درمان در عفونتهاي استافيلوكوكي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هموليز كامل يا </a:t>
            </a:r>
            <a:r>
              <a:rPr lang="en-US" b="1" smtClean="0">
                <a:cs typeface="B Zar" pitchFamily="2" charset="-78"/>
              </a:rPr>
              <a:t>B</a:t>
            </a:r>
            <a:r>
              <a:rPr lang="fa-IR" b="1" smtClean="0">
                <a:cs typeface="B Zar" pitchFamily="2" charset="-78"/>
              </a:rPr>
              <a:t> در </a:t>
            </a:r>
            <a:r>
              <a:rPr lang="en-US" b="1" smtClean="0">
                <a:cs typeface="B Zar" pitchFamily="2" charset="-78"/>
              </a:rPr>
              <a:t>A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هموليز نسبي يا </a:t>
            </a:r>
            <a:r>
              <a:rPr lang="en-US" b="1" smtClean="0">
                <a:cs typeface="B Zar" pitchFamily="2" charset="-78"/>
                <a:sym typeface="Symbol" pitchFamily="18" charset="2"/>
              </a:rPr>
              <a:t></a:t>
            </a:r>
            <a:r>
              <a:rPr lang="fa-IR" b="1" smtClean="0">
                <a:cs typeface="B Zar" pitchFamily="2" charset="-78"/>
                <a:sym typeface="Symbol" pitchFamily="18" charset="2"/>
              </a:rPr>
              <a:t> : پنوموكوك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  <a:sym typeface="Symbol" pitchFamily="18" charset="2"/>
              </a:rPr>
              <a:t>بدون هموليز يا </a:t>
            </a:r>
            <a:r>
              <a:rPr lang="el-GR" b="1" smtClean="0">
                <a:latin typeface="Times" pitchFamily="18" charset="0"/>
                <a:cs typeface="Times New Roman" pitchFamily="18" charset="0"/>
                <a:sym typeface="Symbol" pitchFamily="18" charset="2"/>
              </a:rPr>
              <a:t>γ</a:t>
            </a:r>
            <a:endParaRPr lang="el-GR" b="1" smtClean="0">
              <a:sym typeface="Symbol" pitchFamily="18" charset="2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عفونتهاي استرپتوكوك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مهمترين پروتئين سطحي آن </a:t>
            </a:r>
            <a:r>
              <a:rPr lang="en-US" sz="2800" b="1" dirty="0" smtClean="0">
                <a:cs typeface="B Zar" pitchFamily="2" charset="-78"/>
              </a:rPr>
              <a:t>M </a:t>
            </a:r>
            <a:r>
              <a:rPr lang="en-US" sz="2800" b="1" dirty="0" err="1" smtClean="0">
                <a:cs typeface="B Zar" pitchFamily="2" charset="-78"/>
              </a:rPr>
              <a:t>prot</a:t>
            </a:r>
            <a:r>
              <a:rPr lang="fa-IR" sz="2800" b="1" dirty="0" smtClean="0">
                <a:cs typeface="B Zar" pitchFamily="2" charset="-78"/>
              </a:rPr>
              <a:t> و اساسي است براي سروتايپينگ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sz="2800" b="1" dirty="0" smtClean="0">
                <a:cs typeface="B Zar" pitchFamily="2" charset="-78"/>
              </a:rPr>
              <a:t>M </a:t>
            </a:r>
            <a:r>
              <a:rPr lang="en-US" sz="2800" b="1" dirty="0" err="1" smtClean="0">
                <a:cs typeface="B Zar" pitchFamily="2" charset="-78"/>
              </a:rPr>
              <a:t>prot</a:t>
            </a:r>
            <a:r>
              <a:rPr lang="fa-IR" sz="2800" b="1" dirty="0" smtClean="0">
                <a:cs typeface="B Zar" pitchFamily="2" charset="-78"/>
              </a:rPr>
              <a:t> ساختمانهاي فيبريلار چسبيده در </a:t>
            </a:r>
            <a:r>
              <a:rPr lang="en-US" sz="2800" b="1" dirty="0" smtClean="0">
                <a:cs typeface="B Zar" pitchFamily="2" charset="-78"/>
              </a:rPr>
              <a:t>CW</a:t>
            </a:r>
            <a:r>
              <a:rPr lang="fa-IR" sz="2800" b="1" dirty="0" smtClean="0">
                <a:cs typeface="B Zar" pitchFamily="2" charset="-78"/>
              </a:rPr>
              <a:t> ارگانيسم است كه پروژكسيونهاي مويي شكلي از آن خارج مي شود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وسيله اي است براي باقيماندن از دست فاگوسيتها چون فيبرينوژن پلاسما به </a:t>
            </a:r>
            <a:r>
              <a:rPr lang="en-US" sz="2800" b="1" dirty="0" smtClean="0">
                <a:cs typeface="B Zar" pitchFamily="2" charset="-78"/>
              </a:rPr>
              <a:t>M</a:t>
            </a:r>
            <a:r>
              <a:rPr lang="fa-IR" sz="2800" b="1" dirty="0" smtClean="0">
                <a:cs typeface="B Zar" pitchFamily="2" charset="-78"/>
              </a:rPr>
              <a:t> مي چسبد و سبب تداخل در كار كمپلمان مي شود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استرپ تعداد زيادي كپسول پلي ساكاريدي متشكل از هيالورونيك اسيد آزاد مي كند. </a:t>
            </a:r>
            <a:endParaRPr lang="en-US" sz="2800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استرپتوكوك گروه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A</a:t>
            </a:r>
          </a:p>
        </p:txBody>
      </p:sp>
    </p:spTree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اسيد هيالورونيك در فعاليت ايمني نقشي ندارد و ايمونوژن ضعيفي است. كپسول پلي ساكاريد نقشي در كلونيزاسيون ميكروب در حلق دارد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ساير محصولات استرپتوكوك : 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توكسين ها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استرپتوكيناز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DNA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آز 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پروتئاز 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اگزوتوكسين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A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،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B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و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C</a:t>
            </a:r>
            <a:endParaRPr lang="fa-IR" sz="2800" b="1" dirty="0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اگزوتوكسين هاي پيروژنيك 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توكسين اريتروژنيك </a:t>
            </a:r>
            <a:endParaRPr lang="en-US" sz="2800" b="1" dirty="0" smtClean="0">
              <a:cs typeface="B Zar" pitchFamily="2" charset="-78"/>
              <a:sym typeface="Wingdings 3" pitchFamily="18" charset="2"/>
            </a:endParaRPr>
          </a:p>
        </p:txBody>
      </p:sp>
    </p:spTree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b="1" dirty="0" smtClean="0">
                <a:cs typeface="2  Zar" pitchFamily="2" charset="-78"/>
              </a:rPr>
              <a:t>ویرال: رینو ویروس، کورونا ویروس، آدنوویروس، آنفلوآنزا، پارا آنفلوآنزا، هرپس، </a:t>
            </a:r>
            <a:r>
              <a:rPr lang="en-US" b="1" dirty="0" smtClean="0">
                <a:cs typeface="2  Zar" pitchFamily="2" charset="-78"/>
              </a:rPr>
              <a:t>EBV</a:t>
            </a:r>
            <a:r>
              <a:rPr lang="fa-IR" b="1" dirty="0" smtClean="0">
                <a:cs typeface="2  Zar" pitchFamily="2" charset="-78"/>
              </a:rPr>
              <a:t> ، </a:t>
            </a:r>
            <a:r>
              <a:rPr lang="en-US" b="1" dirty="0" smtClean="0">
                <a:cs typeface="2  Zar" pitchFamily="2" charset="-78"/>
              </a:rPr>
              <a:t>CMV</a:t>
            </a:r>
            <a:r>
              <a:rPr lang="fa-IR" b="1" dirty="0" smtClean="0">
                <a:cs typeface="2  Zar" pitchFamily="2" charset="-78"/>
              </a:rPr>
              <a:t> ، </a:t>
            </a:r>
            <a:r>
              <a:rPr lang="en-US" b="1" dirty="0" smtClean="0">
                <a:cs typeface="2  Zar" pitchFamily="2" charset="-78"/>
              </a:rPr>
              <a:t>HIV</a:t>
            </a:r>
            <a:r>
              <a:rPr lang="fa-IR" b="1" dirty="0" smtClean="0">
                <a:cs typeface="2  Zar" pitchFamily="2" charset="-78"/>
              </a:rPr>
              <a:t> </a:t>
            </a:r>
          </a:p>
          <a:p>
            <a:pPr algn="r" rtl="1">
              <a:defRPr/>
            </a:pPr>
            <a:endParaRPr lang="fa-IR" b="1" dirty="0" smtClean="0">
              <a:cs typeface="2  Zar" pitchFamily="2" charset="-78"/>
            </a:endParaRPr>
          </a:p>
          <a:p>
            <a:pPr algn="r" rtl="1">
              <a:defRPr/>
            </a:pPr>
            <a:r>
              <a:rPr lang="fa-IR" b="1" dirty="0" smtClean="0">
                <a:cs typeface="2  Zar" pitchFamily="2" charset="-78"/>
              </a:rPr>
              <a:t>باکتریال: استرپتوکوک گروه </a:t>
            </a:r>
            <a:r>
              <a:rPr lang="en-US" b="1" dirty="0" smtClean="0">
                <a:cs typeface="2  Zar" pitchFamily="2" charset="-78"/>
              </a:rPr>
              <a:t>A</a:t>
            </a:r>
            <a:r>
              <a:rPr lang="fa-IR" b="1" dirty="0" smtClean="0">
                <a:cs typeface="2  Zar" pitchFamily="2" charset="-78"/>
              </a:rPr>
              <a:t> ، گونوکوک، مننگوکوک، کورینه باکتریوم دیفتریه، مایکوپلاسما، کلامیدیا</a:t>
            </a:r>
          </a:p>
          <a:p>
            <a:pPr algn="r" rtl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علل فارنژیت حاد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2 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40-20% همه فارنژيت هاي اگزوداتيو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بچه هاي زير 3 سال نادر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كومون 4-1 روز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تب بالا، بي اشتهايي، درد شكم و استفراغ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ظرف 5-3 روز بيماري </a:t>
            </a:r>
            <a:r>
              <a:rPr lang="en-US" b="1" dirty="0" smtClean="0">
                <a:cs typeface="B Zar" pitchFamily="2" charset="-78"/>
              </a:rPr>
              <a:t>Self limit</a:t>
            </a:r>
            <a:endParaRPr lang="fa-IR" b="1" dirty="0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20% افراد به صورت آسمپتوماتيك كلونيزاسيون حلقي با استرپتوكوك دارند.</a:t>
            </a:r>
            <a:endParaRPr lang="en-US" b="1" dirty="0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fa-IR" b="1" dirty="0" smtClean="0">
              <a:cs typeface="B Zar" pitchFamily="2" charset="-78"/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فارنژيت استرپتوكوكي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cs typeface="B Zar" pitchFamily="2" charset="-78"/>
              </a:rPr>
              <a:t>A</a:t>
            </a:r>
            <a:r>
              <a:rPr lang="fa-IR" sz="2800" b="1" smtClean="0">
                <a:cs typeface="B Zar" pitchFamily="2" charset="-78"/>
              </a:rPr>
              <a:t>: استرپتوكوك پيوژن : فارنژيت، سلوليت و مخملك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cs typeface="B Zar" pitchFamily="2" charset="-78"/>
              </a:rPr>
              <a:t>B</a:t>
            </a:r>
            <a:r>
              <a:rPr lang="fa-IR" sz="2800" b="1" smtClean="0">
                <a:cs typeface="B Zar" pitchFamily="2" charset="-78"/>
              </a:rPr>
              <a:t> : استرپتوكوك آگالاكتيه : </a:t>
            </a:r>
            <a:r>
              <a:rPr lang="en-US" sz="2800" b="1" smtClean="0">
                <a:cs typeface="B Zar" pitchFamily="2" charset="-78"/>
              </a:rPr>
              <a:t>Neopar</a:t>
            </a:r>
            <a:r>
              <a:rPr lang="fa-IR" sz="2800" b="1" smtClean="0">
                <a:cs typeface="B Zar" pitchFamily="2" charset="-78"/>
              </a:rPr>
              <a:t> و </a:t>
            </a:r>
            <a:r>
              <a:rPr lang="en-US" sz="2800" b="1" smtClean="0">
                <a:cs typeface="B Zar" pitchFamily="2" charset="-78"/>
              </a:rPr>
              <a:t>Purpurium</a:t>
            </a:r>
            <a:endParaRPr lang="fa-IR" sz="2800" b="1" smtClean="0">
              <a:cs typeface="B Zar" pitchFamily="2" charset="-78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cs typeface="B Zar" pitchFamily="2" charset="-78"/>
              </a:rPr>
              <a:t>C</a:t>
            </a:r>
            <a:r>
              <a:rPr lang="fa-IR" sz="2800" b="1" smtClean="0">
                <a:cs typeface="B Zar" pitchFamily="2" charset="-78"/>
              </a:rPr>
              <a:t> : </a:t>
            </a:r>
            <a:r>
              <a:rPr lang="en-US" sz="2800" b="1" smtClean="0">
                <a:cs typeface="B Zar" pitchFamily="2" charset="-78"/>
              </a:rPr>
              <a:t>equisimil</a:t>
            </a:r>
            <a:r>
              <a:rPr lang="fa-IR" sz="2800" b="1" smtClean="0">
                <a:cs typeface="B Zar" pitchFamily="2" charset="-78"/>
              </a:rPr>
              <a:t> : سلوليت و اندوكارديت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cs typeface="B Zar" pitchFamily="2" charset="-78"/>
              </a:rPr>
              <a:t>D</a:t>
            </a:r>
            <a:r>
              <a:rPr lang="fa-IR" sz="2800" b="1" smtClean="0">
                <a:cs typeface="B Zar" pitchFamily="2" charset="-78"/>
              </a:rPr>
              <a:t> : انتروكوك فكاليس : باكتريمي، اندوكارديت و </a:t>
            </a:r>
            <a:r>
              <a:rPr lang="en-US" sz="2800" b="1" smtClean="0">
                <a:cs typeface="B Zar" pitchFamily="2" charset="-78"/>
              </a:rPr>
              <a:t>UTI</a:t>
            </a:r>
            <a:r>
              <a:rPr lang="fa-IR" sz="2800" b="1" smtClean="0">
                <a:cs typeface="B Zar" pitchFamily="2" charset="-78"/>
              </a:rPr>
              <a:t>، استرپ بوويس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cs typeface="B Zar" pitchFamily="2" charset="-78"/>
              </a:rPr>
              <a:t>G</a:t>
            </a:r>
            <a:r>
              <a:rPr lang="fa-IR" sz="2800" b="1" smtClean="0">
                <a:cs typeface="B Zar" pitchFamily="2" charset="-78"/>
              </a:rPr>
              <a:t> : استرپ </a:t>
            </a:r>
            <a:r>
              <a:rPr lang="en-US" sz="2800" b="1" smtClean="0">
                <a:cs typeface="B Zar" pitchFamily="2" charset="-78"/>
              </a:rPr>
              <a:t>canis</a:t>
            </a:r>
            <a:r>
              <a:rPr lang="fa-IR" sz="2800" b="1" smtClean="0">
                <a:cs typeface="B Zar" pitchFamily="2" charset="-78"/>
              </a:rPr>
              <a:t> : سلوليت و باكتريمي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2800" b="1" smtClean="0">
              <a:cs typeface="B Zar" pitchFamily="2" charset="-78"/>
            </a:endParaRPr>
          </a:p>
          <a:p>
            <a:pPr algn="r" rtl="1" eaLnBrk="1" hangingPunct="1">
              <a:defRPr/>
            </a:pPr>
            <a:r>
              <a:rPr lang="fa-IR" sz="2800" b="1" smtClean="0">
                <a:cs typeface="B Zar" pitchFamily="2" charset="-78"/>
              </a:rPr>
              <a:t>استرپتوكوك ويريدانس، </a:t>
            </a:r>
            <a:r>
              <a:rPr lang="en-US" sz="2800" b="1" smtClean="0">
                <a:cs typeface="B Zar" pitchFamily="2" charset="-78"/>
              </a:rPr>
              <a:t>Mitis</a:t>
            </a:r>
            <a:r>
              <a:rPr lang="fa-IR" sz="2800" b="1" smtClean="0">
                <a:cs typeface="B Zar" pitchFamily="2" charset="-78"/>
              </a:rPr>
              <a:t>، </a:t>
            </a:r>
            <a:r>
              <a:rPr lang="en-US" sz="2800" b="1" smtClean="0">
                <a:cs typeface="B Zar" pitchFamily="2" charset="-78"/>
              </a:rPr>
              <a:t>Sanquis</a:t>
            </a:r>
            <a:r>
              <a:rPr lang="fa-IR" sz="2800" b="1" smtClean="0">
                <a:cs typeface="B Zar" pitchFamily="2" charset="-78"/>
              </a:rPr>
              <a:t>، </a:t>
            </a:r>
            <a:r>
              <a:rPr lang="en-US" sz="2800" b="1" smtClean="0">
                <a:cs typeface="B Zar" pitchFamily="2" charset="-78"/>
              </a:rPr>
              <a:t>Intermedius</a:t>
            </a:r>
            <a:r>
              <a:rPr lang="fa-IR" sz="2800" b="1" smtClean="0">
                <a:cs typeface="B Zar" pitchFamily="2" charset="-78"/>
              </a:rPr>
              <a:t>، </a:t>
            </a:r>
            <a:r>
              <a:rPr lang="en-US" sz="2800" b="1" smtClean="0">
                <a:cs typeface="B Zar" pitchFamily="2" charset="-78"/>
              </a:rPr>
              <a:t>Peptostrepto coccus</a:t>
            </a:r>
            <a:r>
              <a:rPr lang="fa-IR" sz="2800" b="1" smtClean="0">
                <a:cs typeface="B Zar" pitchFamily="2" charset="-78"/>
              </a:rPr>
              <a:t>، </a:t>
            </a:r>
            <a:r>
              <a:rPr lang="en-US" sz="2800" b="1" smtClean="0">
                <a:cs typeface="B Zar" pitchFamily="2" charset="-78"/>
              </a:rPr>
              <a:t>anginosus</a:t>
            </a:r>
            <a:r>
              <a:rPr lang="fa-IR" sz="2800" b="1" smtClean="0">
                <a:cs typeface="B Zar" pitchFamily="2" charset="-78"/>
              </a:rPr>
              <a:t>، آنايروب، عفونتهاي دهان و سرو گردن</a:t>
            </a:r>
            <a:endParaRPr lang="en-US" sz="2800" b="1" smtClean="0">
              <a:cs typeface="B Zar" pitchFamily="2" charset="-78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rgbClr val="92D050"/>
                </a:solidFill>
                <a:cs typeface="B Zar" pitchFamily="2" charset="-78"/>
              </a:rPr>
              <a:t>انواع استرپتوكوك ها</a:t>
            </a:r>
            <a:endParaRPr lang="en-US" b="1" dirty="0" smtClean="0">
              <a:solidFill>
                <a:srgbClr val="92D050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پيشگيري از تب روماتيسمي به از بين رفتن استرپتوكوك از حلق مربوط است نه به بهبودي سمپتومها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كشت حلق روش استاندارد طلايي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لاتكس يا آنزيم ايمونواسي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تستهاي </a:t>
            </a:r>
            <a:r>
              <a:rPr lang="en-US" b="1" dirty="0" smtClean="0">
                <a:cs typeface="B Zar" pitchFamily="2" charset="-78"/>
              </a:rPr>
              <a:t>Rapid</a:t>
            </a:r>
            <a:r>
              <a:rPr lang="fa-IR" b="1" dirty="0" smtClean="0">
                <a:cs typeface="B Zar" pitchFamily="2" charset="-78"/>
              </a:rPr>
              <a:t> مثل لاتكس </a:t>
            </a:r>
            <a:r>
              <a:rPr lang="en-US" b="1" dirty="0" err="1" smtClean="0">
                <a:cs typeface="B Zar" pitchFamily="2" charset="-78"/>
              </a:rPr>
              <a:t>spesifity</a:t>
            </a:r>
            <a:r>
              <a:rPr lang="fa-IR" b="1" dirty="0" smtClean="0">
                <a:cs typeface="B Zar" pitchFamily="2" charset="-78"/>
              </a:rPr>
              <a:t> 95% يعني جواب مثبت، قطعي است و نياز به كشت نمي باشد اما حساسيت آن از كشت كمتر است 90-55%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 ريسك </a:t>
            </a:r>
            <a:r>
              <a:rPr lang="en-US" b="1" dirty="0" err="1" smtClean="0">
                <a:cs typeface="B Zar" pitchFamily="2" charset="-78"/>
              </a:rPr>
              <a:t>Rf</a:t>
            </a:r>
            <a:r>
              <a:rPr lang="fa-IR" b="1" dirty="0" smtClean="0">
                <a:cs typeface="B Zar" pitchFamily="2" charset="-78"/>
              </a:rPr>
              <a:t> و انتقال بيماري به ديگران در افراد آسمپتوماتيك كمتر از سمپتوماتيك است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درمان : پني سيلين تك دوز تزريقي، پني سيلين خوراكي 10 روزه، ماكروليد، سفالوسپورين، آموكسي كلاو</a:t>
            </a:r>
          </a:p>
        </p:txBody>
      </p:sp>
    </p:spTree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  <a:sym typeface="Wingdings 3" pitchFamily="18" charset="2"/>
              </a:rPr>
              <a:t>درمان كاريرهاي حلقي : پني سيلين + ريفامپين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  <a:sym typeface="Wingdings 3" pitchFamily="18" charset="2"/>
              </a:rPr>
              <a:t>كاريرهاي ركتوم : وانكومايسين خوراكي + ريفامپين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  <a:sym typeface="Wingdings 3" pitchFamily="18" charset="2"/>
              </a:rPr>
              <a:t>كشت پس از درمان درآنهايي كه خودشان يا اعضاي خانواده، عفونتهاي مكرر </a:t>
            </a:r>
            <a:r>
              <a:rPr lang="en-US" b="1" dirty="0" err="1" smtClean="0">
                <a:cs typeface="B Zar" pitchFamily="2" charset="-78"/>
                <a:sym typeface="Wingdings 3" pitchFamily="18" charset="2"/>
              </a:rPr>
              <a:t>Str</a:t>
            </a:r>
            <a:r>
              <a:rPr lang="fa-IR" b="1" dirty="0" smtClean="0">
                <a:cs typeface="B Zar" pitchFamily="2" charset="-78"/>
                <a:sym typeface="Wingdings 3" pitchFamily="18" charset="2"/>
              </a:rPr>
              <a:t> مي گيرند يا در ريسك </a:t>
            </a:r>
            <a:r>
              <a:rPr lang="en-US" b="1" dirty="0" smtClean="0">
                <a:cs typeface="B Zar" pitchFamily="2" charset="-78"/>
                <a:sym typeface="Wingdings 3" pitchFamily="18" charset="2"/>
              </a:rPr>
              <a:t>RF</a:t>
            </a:r>
            <a:r>
              <a:rPr lang="fa-IR" b="1" dirty="0" smtClean="0">
                <a:cs typeface="B Zar" pitchFamily="2" charset="-78"/>
                <a:sym typeface="Wingdings 3" pitchFamily="18" charset="2"/>
              </a:rPr>
              <a:t> هستنديا اگر موارد زيادي از </a:t>
            </a:r>
            <a:r>
              <a:rPr lang="en-US" b="1" dirty="0" smtClean="0">
                <a:cs typeface="B Zar" pitchFamily="2" charset="-78"/>
                <a:sym typeface="Wingdings 3" pitchFamily="18" charset="2"/>
              </a:rPr>
              <a:t>RF</a:t>
            </a:r>
            <a:r>
              <a:rPr lang="fa-IR" b="1" dirty="0" smtClean="0">
                <a:cs typeface="B Zar" pitchFamily="2" charset="-78"/>
                <a:sym typeface="Wingdings 3" pitchFamily="18" charset="2"/>
              </a:rPr>
              <a:t> در جامعه گزارش شود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  <a:sym typeface="Wingdings 3" pitchFamily="18" charset="2"/>
              </a:rPr>
              <a:t>عوارض </a:t>
            </a:r>
            <a:r>
              <a:rPr lang="en-US" b="1" dirty="0" smtClean="0">
                <a:cs typeface="B Zar" pitchFamily="2" charset="-78"/>
                <a:sym typeface="Wingdings 3" pitchFamily="18" charset="2"/>
              </a:rPr>
              <a:t>Non </a:t>
            </a:r>
            <a:r>
              <a:rPr lang="en-US" b="1" dirty="0" err="1" smtClean="0">
                <a:cs typeface="B Zar" pitchFamily="2" charset="-78"/>
                <a:sym typeface="Wingdings 3" pitchFamily="18" charset="2"/>
              </a:rPr>
              <a:t>suppurative</a:t>
            </a:r>
            <a:r>
              <a:rPr lang="fa-IR" b="1" dirty="0" smtClean="0">
                <a:cs typeface="B Zar" pitchFamily="2" charset="-78"/>
                <a:sym typeface="Wingdings 3" pitchFamily="18" charset="2"/>
              </a:rPr>
              <a:t> : </a:t>
            </a:r>
            <a:r>
              <a:rPr lang="en-US" b="1" dirty="0" smtClean="0">
                <a:cs typeface="B Zar" pitchFamily="2" charset="-78"/>
                <a:sym typeface="Wingdings 3" pitchFamily="18" charset="2"/>
              </a:rPr>
              <a:t>RF</a:t>
            </a:r>
            <a:r>
              <a:rPr lang="fa-IR" b="1" dirty="0" smtClean="0">
                <a:cs typeface="B Zar" pitchFamily="2" charset="-78"/>
                <a:sym typeface="Wingdings 3" pitchFamily="18" charset="2"/>
              </a:rPr>
              <a:t> و </a:t>
            </a:r>
            <a:r>
              <a:rPr lang="en-US" b="1" dirty="0" smtClean="0">
                <a:cs typeface="B Zar" pitchFamily="2" charset="-78"/>
                <a:sym typeface="Wingdings 3" pitchFamily="18" charset="2"/>
              </a:rPr>
              <a:t>GN</a:t>
            </a:r>
            <a:endParaRPr lang="fa-IR" b="1" dirty="0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b="1" dirty="0" err="1" smtClean="0">
                <a:cs typeface="B Zar" pitchFamily="2" charset="-78"/>
                <a:sym typeface="Wingdings 3" pitchFamily="18" charset="2"/>
              </a:rPr>
              <a:t>Suppurative</a:t>
            </a:r>
            <a:r>
              <a:rPr lang="fa-IR" b="1" dirty="0" smtClean="0">
                <a:cs typeface="B Zar" pitchFamily="2" charset="-78"/>
                <a:sym typeface="Wingdings 3" pitchFamily="18" charset="2"/>
              </a:rPr>
              <a:t> : اتيت، سلوليت، آبسه پري تونسيلار يا رتروفارنژيال </a:t>
            </a:r>
            <a:endParaRPr lang="en-US" b="1" dirty="0" smtClean="0">
              <a:cs typeface="B Zar" pitchFamily="2" charset="-78"/>
              <a:sym typeface="Wingdings 3" pitchFamily="18" charset="2"/>
            </a:endParaRPr>
          </a:p>
        </p:txBody>
      </p:sp>
    </p:spTree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راش حاصل از يكي از سه توكسينهاي </a:t>
            </a:r>
            <a:r>
              <a:rPr lang="en-US" sz="2800" b="1" smtClean="0">
                <a:cs typeface="B Zar" pitchFamily="2" charset="-78"/>
              </a:rPr>
              <a:t>A</a:t>
            </a:r>
            <a:r>
              <a:rPr lang="fa-IR" sz="2800" b="1" smtClean="0">
                <a:cs typeface="B Zar" pitchFamily="2" charset="-78"/>
              </a:rPr>
              <a:t> و </a:t>
            </a:r>
            <a:r>
              <a:rPr lang="en-US" sz="2800" b="1" smtClean="0">
                <a:cs typeface="B Zar" pitchFamily="2" charset="-78"/>
              </a:rPr>
              <a:t>B</a:t>
            </a:r>
            <a:r>
              <a:rPr lang="fa-IR" sz="2800" b="1" smtClean="0">
                <a:cs typeface="B Zar" pitchFamily="2" charset="-78"/>
              </a:rPr>
              <a:t> و </a:t>
            </a:r>
            <a:r>
              <a:rPr lang="en-US" sz="2800" b="1" smtClean="0">
                <a:cs typeface="B Zar" pitchFamily="2" charset="-78"/>
              </a:rPr>
              <a:t>C</a:t>
            </a:r>
            <a:endParaRPr lang="fa-IR" sz="2800" b="1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تزريق توكسين اريتروژنيك به صورت </a:t>
            </a:r>
            <a:r>
              <a:rPr lang="en-US" sz="2800" b="1" smtClean="0">
                <a:cs typeface="B Zar" pitchFamily="2" charset="-78"/>
              </a:rPr>
              <a:t>ID</a:t>
            </a:r>
            <a:r>
              <a:rPr lang="fa-IR" sz="2800" b="1" smtClean="0">
                <a:cs typeface="B Zar" pitchFamily="2" charset="-78"/>
              </a:rPr>
              <a:t> به افراد </a:t>
            </a:r>
            <a:r>
              <a:rPr lang="en-US" sz="2800" b="1" smtClean="0">
                <a:cs typeface="B Zar" pitchFamily="2" charset="-78"/>
                <a:sym typeface="Wingdings 3" pitchFamily="18" charset="2"/>
              </a:rPr>
              <a:t></a:t>
            </a:r>
            <a:r>
              <a:rPr lang="fa-IR" sz="2800" b="1" smtClean="0">
                <a:cs typeface="B Zar" pitchFamily="2" charset="-78"/>
                <a:sym typeface="Wingdings 3" pitchFamily="18" charset="2"/>
              </a:rPr>
              <a:t> اريتم لوكال </a:t>
            </a:r>
            <a:r>
              <a:rPr lang="en-US" sz="2800" b="1" smtClean="0">
                <a:cs typeface="B Zar" pitchFamily="2" charset="-78"/>
                <a:sym typeface="Wingdings 3" pitchFamily="18" charset="2"/>
              </a:rPr>
              <a:t></a:t>
            </a:r>
            <a:r>
              <a:rPr lang="fa-IR" sz="2800" b="1" smtClean="0">
                <a:cs typeface="B Zar" pitchFamily="2" charset="-78"/>
                <a:sym typeface="Wingdings 3" pitchFamily="18" charset="2"/>
              </a:rPr>
              <a:t> تست ديك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راش در روز اول و دوم در تنه و بعد اندامها اما كف دست و پا (-)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زبان توت فرنگي (+)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نماي </a:t>
            </a:r>
            <a:r>
              <a:rPr lang="en-US" sz="2800" b="1" smtClean="0">
                <a:cs typeface="B Zar" pitchFamily="2" charset="-78"/>
                <a:sym typeface="Wingdings 3" pitchFamily="18" charset="2"/>
              </a:rPr>
              <a:t>sand paper</a:t>
            </a:r>
            <a:r>
              <a:rPr lang="fa-IR" sz="2800" b="1" smtClean="0">
                <a:cs typeface="B Zar" pitchFamily="2" charset="-78"/>
                <a:sym typeface="Wingdings 3" pitchFamily="18" charset="2"/>
              </a:rPr>
              <a:t> (+)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پاپيلاي بزرگ روي زبان باردار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راش پس از يك هفته خوب شده و دسكو آموسيون رخ مي دهد </a:t>
            </a:r>
            <a:endParaRPr lang="en-US" sz="2800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مخملك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dirty="0" smtClean="0">
                <a:cs typeface="B Zar" pitchFamily="2" charset="-78"/>
              </a:rPr>
              <a:t>راه ورود استرپتوكوك به خون : 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en-US" b="1" dirty="0" smtClean="0">
                <a:cs typeface="B Zar" pitchFamily="2" charset="-78"/>
                <a:sym typeface="Wingdings 3" pitchFamily="18" charset="2"/>
              </a:rPr>
              <a:t>GU</a:t>
            </a:r>
            <a:r>
              <a:rPr lang="fa-IR" b="1" dirty="0" smtClean="0">
                <a:cs typeface="B Zar" pitchFamily="2" charset="-78"/>
                <a:sym typeface="Wingdings 3" pitchFamily="18" charset="2"/>
              </a:rPr>
              <a:t>، پوست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b="1" dirty="0" smtClean="0">
                <a:cs typeface="B Zar" pitchFamily="2" charset="-78"/>
                <a:sym typeface="Wingdings 3" pitchFamily="18" charset="2"/>
              </a:rPr>
              <a:t>مخاط، واژن در 50% 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b="1" dirty="0" smtClean="0">
                <a:cs typeface="B Zar" pitchFamily="2" charset="-78"/>
                <a:sym typeface="Wingdings 3" pitchFamily="18" charset="2"/>
              </a:rPr>
              <a:t>جراحي ماموپلاستي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b="1" dirty="0" smtClean="0">
                <a:cs typeface="B Zar" pitchFamily="2" charset="-78"/>
                <a:sym typeface="Wingdings 3" pitchFamily="18" charset="2"/>
              </a:rPr>
              <a:t>هيستركتومي، وازكتومي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b="1" dirty="0" smtClean="0">
                <a:cs typeface="B Zar" pitchFamily="2" charset="-78"/>
                <a:sym typeface="Wingdings 3" pitchFamily="18" charset="2"/>
              </a:rPr>
              <a:t>زايمان واژينال</a:t>
            </a:r>
          </a:p>
          <a:p>
            <a:pPr algn="r" rtl="1" eaLnBrk="1" hangingPunct="1">
              <a:lnSpc>
                <a:spcPct val="110000"/>
              </a:lnSpc>
              <a:buFontTx/>
              <a:buChar char="-"/>
              <a:defRPr/>
            </a:pPr>
            <a:r>
              <a:rPr lang="fa-IR" b="1" dirty="0" smtClean="0">
                <a:cs typeface="B Zar" pitchFamily="2" charset="-78"/>
                <a:sym typeface="Wingdings 3" pitchFamily="18" charset="2"/>
              </a:rPr>
              <a:t>ندرتاً پس از آبله مرغان و آنفلوانزا</a:t>
            </a:r>
            <a:endParaRPr lang="en-US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TSS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 ناشي از استرپتوكوك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دو طيف سني، ديابت، الكليسم، جراحي، تروماي نافذ و غيرنافذ، مصرف </a:t>
            </a:r>
            <a:r>
              <a:rPr lang="en-US" b="1" smtClean="0">
                <a:cs typeface="B Zar" pitchFamily="2" charset="-78"/>
              </a:rPr>
              <a:t>NSAID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تماس با فرد مبتلا به آبله مرغان و واريسلا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b="1" smtClean="0">
                <a:cs typeface="B Zar" pitchFamily="2" charset="-78"/>
              </a:rPr>
              <a:t>Strian</a:t>
            </a:r>
            <a:r>
              <a:rPr lang="fa-IR" b="1" smtClean="0">
                <a:cs typeface="B Zar" pitchFamily="2" charset="-78"/>
              </a:rPr>
              <a:t> هاي با ويرولانس بالا 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فاكتورهايي كه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TSS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 را تشديد مي كنند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154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cs typeface="B Zar" pitchFamily="2" charset="-78"/>
              </a:rPr>
              <a:t>I</a:t>
            </a:r>
            <a:r>
              <a:rPr lang="fa-IR" sz="2800" b="1" dirty="0" smtClean="0">
                <a:cs typeface="B Zar" pitchFamily="2" charset="-78"/>
              </a:rPr>
              <a:t>- سندرم </a:t>
            </a:r>
            <a:r>
              <a:rPr lang="en-US" sz="2800" b="1" dirty="0" smtClean="0">
                <a:cs typeface="B Zar" pitchFamily="2" charset="-78"/>
              </a:rPr>
              <a:t>Flu like</a:t>
            </a:r>
            <a:r>
              <a:rPr lang="fa-IR" sz="2800" b="1" dirty="0" smtClean="0">
                <a:cs typeface="B Zar" pitchFamily="2" charset="-78"/>
              </a:rPr>
              <a:t> در </a:t>
            </a:r>
            <a:r>
              <a:rPr lang="en-US" sz="2800" b="1" dirty="0" smtClean="0">
                <a:cs typeface="B Zar" pitchFamily="2" charset="-78"/>
              </a:rPr>
              <a:t>h</a:t>
            </a:r>
            <a:r>
              <a:rPr lang="fa-IR" sz="2800" b="1" dirty="0" smtClean="0">
                <a:cs typeface="B Zar" pitchFamily="2" charset="-78"/>
              </a:rPr>
              <a:t> 48-24 سپس كنفوزيون در 55% (+) 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cs typeface="B Zar" pitchFamily="2" charset="-78"/>
              </a:rPr>
              <a:t>II</a:t>
            </a:r>
            <a:r>
              <a:rPr lang="fa-IR" sz="2800" b="1" dirty="0" smtClean="0">
                <a:cs typeface="B Zar" pitchFamily="2" charset="-78"/>
              </a:rPr>
              <a:t>- تاكيكاردي و تاكي پنه، درد در محل عفونت، تب بالا، توكسيسيتي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cs typeface="B Zar" pitchFamily="2" charset="-78"/>
              </a:rPr>
              <a:t>III</a:t>
            </a:r>
            <a:r>
              <a:rPr lang="fa-IR" sz="2800" b="1" dirty="0" smtClean="0">
                <a:cs typeface="B Zar" pitchFamily="2" charset="-78"/>
              </a:rPr>
              <a:t>- شوك و نارسايي ارگاني، فاشيت نكروزان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fa-IR" sz="2800" b="1" dirty="0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تشخيص : 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</a:rPr>
              <a:t>1- ايزولاسيون </a:t>
            </a:r>
            <a:r>
              <a:rPr lang="en-US" sz="2800" b="1" dirty="0" err="1" smtClean="0">
                <a:cs typeface="B Zar" pitchFamily="2" charset="-78"/>
              </a:rPr>
              <a:t>Str</a:t>
            </a:r>
            <a:r>
              <a:rPr lang="fa-IR" sz="2800" b="1" dirty="0" smtClean="0">
                <a:cs typeface="B Zar" pitchFamily="2" charset="-78"/>
              </a:rPr>
              <a:t> گروه </a:t>
            </a:r>
            <a:r>
              <a:rPr lang="en-US" sz="2800" b="1" dirty="0" smtClean="0">
                <a:cs typeface="B Zar" pitchFamily="2" charset="-78"/>
              </a:rPr>
              <a:t>A</a:t>
            </a:r>
            <a:r>
              <a:rPr lang="fa-IR" sz="2800" b="1" dirty="0" smtClean="0">
                <a:cs typeface="B Zar" pitchFamily="2" charset="-78"/>
              </a:rPr>
              <a:t> از جاهاي به صورت نرمال استريل مثل </a:t>
            </a:r>
            <a:r>
              <a:rPr lang="en-US" sz="2800" b="1" dirty="0" smtClean="0">
                <a:cs typeface="B Zar" pitchFamily="2" charset="-78"/>
              </a:rPr>
              <a:t>CSF</a:t>
            </a:r>
            <a:r>
              <a:rPr lang="fa-IR" sz="2800" b="1" dirty="0" smtClean="0">
                <a:cs typeface="B Zar" pitchFamily="2" charset="-78"/>
              </a:rPr>
              <a:t> يا غير استريل مثل حلق 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</a:rPr>
              <a:t>2- 90 </a:t>
            </a:r>
            <a:r>
              <a:rPr lang="en-US" sz="2800" b="1" dirty="0" smtClean="0">
                <a:cs typeface="B Zar" pitchFamily="2" charset="-78"/>
              </a:rPr>
              <a:t>BP≤</a:t>
            </a:r>
            <a:endParaRPr lang="fa-IR" sz="2800" b="1" dirty="0" smtClean="0">
              <a:cs typeface="B Zar" pitchFamily="2" charset="-78"/>
            </a:endParaRP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800" b="1" dirty="0" smtClean="0">
                <a:cs typeface="B Zar" pitchFamily="2" charset="-78"/>
              </a:rPr>
              <a:t>3- دو تا از علايم زير يا بيشتر </a:t>
            </a:r>
            <a:endParaRPr lang="en-US" sz="2800" b="1" dirty="0" smtClean="0">
              <a:sym typeface="Wingdings 3" pitchFamily="18" charset="2"/>
            </a:endParaRP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سندرم باليني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 </a:t>
            </a:r>
            <a:r>
              <a:rPr lang="en-US" sz="2800" b="1" dirty="0" smtClean="0">
                <a:cs typeface="B Zar" pitchFamily="2" charset="-78"/>
              </a:rPr>
              <a:t> Cr</a:t>
            </a:r>
            <a:r>
              <a:rPr lang="fa-IR" sz="2800" b="1" dirty="0" smtClean="0">
                <a:cs typeface="B Zar" pitchFamily="2" charset="-78"/>
              </a:rPr>
              <a:t>2برابر نرمال، پلاكتهاي كمتر از 100000 و كوآگولوپاتي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sz="2800" b="1" dirty="0" smtClean="0">
                <a:cs typeface="B Zar" pitchFamily="2" charset="-78"/>
              </a:rPr>
              <a:t>DIC</a:t>
            </a:r>
            <a:r>
              <a:rPr lang="fa-IR" sz="2800" b="1" dirty="0" smtClean="0">
                <a:cs typeface="B Zar" pitchFamily="2" charset="-78"/>
              </a:rPr>
              <a:t> يا </a:t>
            </a:r>
            <a:r>
              <a:rPr lang="en-US" sz="2800" b="1" dirty="0" smtClean="0">
                <a:cs typeface="B Zar" pitchFamily="2" charset="-78"/>
              </a:rPr>
              <a:t>PT</a:t>
            </a:r>
            <a:r>
              <a:rPr lang="fa-IR" sz="2800" b="1" dirty="0" smtClean="0">
                <a:cs typeface="B Zar" pitchFamily="2" charset="-78"/>
              </a:rPr>
              <a:t> طولاني يا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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فيبرينوژن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sz="2800" b="1" dirty="0" err="1" smtClean="0">
                <a:cs typeface="B Zar" pitchFamily="2" charset="-78"/>
                <a:sym typeface="Wingdings 3" pitchFamily="18" charset="2"/>
              </a:rPr>
              <a:t>Bil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و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ALT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و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AST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بیشتراز 2برابر نرمال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ARDS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و انفيلتراسيون ديفيوز ريوي و هيپوكسي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ادم پريتوان و پلورال افيوژن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راش ماكولوپاپولر ژنراليزه كه دسكوآمه شده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نكروز بافتهاي نرم 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fa-IR" sz="2800" b="1" dirty="0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درمان :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پني سيلين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±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كليندامايسين / </a:t>
            </a:r>
            <a:r>
              <a:rPr lang="en-US" sz="2800" b="1" dirty="0" err="1" smtClean="0">
                <a:cs typeface="B Zar" pitchFamily="2" charset="-78"/>
                <a:sym typeface="Wingdings 3" pitchFamily="18" charset="2"/>
              </a:rPr>
              <a:t>IVIg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</a:t>
            </a:r>
          </a:p>
          <a:p>
            <a:pPr algn="r" rtl="1"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مورتاليتي 30% ناشي از شوك يا </a:t>
            </a:r>
            <a:r>
              <a:rPr lang="en-US" sz="2800" b="1" dirty="0" smtClean="0">
                <a:cs typeface="B Zar" pitchFamily="2" charset="-78"/>
                <a:sym typeface="Wingdings 3" pitchFamily="18" charset="2"/>
              </a:rPr>
              <a:t>Failure</a:t>
            </a:r>
            <a:r>
              <a:rPr lang="fa-IR" sz="2800" b="1" dirty="0" smtClean="0">
                <a:cs typeface="B Zar" pitchFamily="2" charset="-78"/>
                <a:sym typeface="Wingdings 3" pitchFamily="18" charset="2"/>
              </a:rPr>
              <a:t> تنفسي</a:t>
            </a:r>
            <a:endParaRPr lang="en-US" sz="2800" b="1" dirty="0" smtClean="0">
              <a:cs typeface="B Zar" pitchFamily="2" charset="-78"/>
              <a:sym typeface="Wingdings 3" pitchFamily="18" charset="2"/>
            </a:endParaRPr>
          </a:p>
        </p:txBody>
      </p:sp>
    </p:spTree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واكنش سطحي پوست محدود به درم كه اساساً لنفاتيك را درگير مي كند. ضايعه از پوست اطراف برآمدگي دارد و خط واضح و ماركر بين بافت درگير و غير درگير وجود دارد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در بچه ها و بالغين مسن استرپ </a:t>
            </a:r>
            <a:r>
              <a:rPr lang="en-US" sz="2800" b="1" smtClean="0">
                <a:cs typeface="B Zar" pitchFamily="2" charset="-78"/>
              </a:rPr>
              <a:t>B</a:t>
            </a:r>
            <a:r>
              <a:rPr lang="fa-IR" sz="2800" b="1" smtClean="0">
                <a:cs typeface="B Zar" pitchFamily="2" charset="-78"/>
              </a:rPr>
              <a:t> هموليتيك گروه </a:t>
            </a:r>
            <a:r>
              <a:rPr lang="en-US" sz="2800" b="1" smtClean="0">
                <a:cs typeface="B Zar" pitchFamily="2" charset="-78"/>
              </a:rPr>
              <a:t>A</a:t>
            </a:r>
            <a:r>
              <a:rPr lang="fa-IR" sz="2800" b="1" smtClean="0">
                <a:cs typeface="B Zar" pitchFamily="2" charset="-78"/>
              </a:rPr>
              <a:t> و گاهي </a:t>
            </a:r>
            <a:r>
              <a:rPr lang="en-US" sz="2800" b="1" smtClean="0">
                <a:cs typeface="B Zar" pitchFamily="2" charset="-78"/>
              </a:rPr>
              <a:t>C</a:t>
            </a:r>
            <a:r>
              <a:rPr lang="fa-IR" sz="2800" b="1" smtClean="0">
                <a:cs typeface="B Zar" pitchFamily="2" charset="-78"/>
              </a:rPr>
              <a:t> و </a:t>
            </a:r>
            <a:r>
              <a:rPr lang="en-US" sz="2800" b="1" smtClean="0">
                <a:cs typeface="B Zar" pitchFamily="2" charset="-78"/>
              </a:rPr>
              <a:t>G</a:t>
            </a:r>
            <a:r>
              <a:rPr lang="fa-IR" sz="2800" b="1" smtClean="0">
                <a:cs typeface="B Zar" pitchFamily="2" charset="-78"/>
              </a:rPr>
              <a:t> ضايعه به صورت اريتم و تورم سپس پيشرفت از كناره ها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ادم (+)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در حال بهبودي از مركز و پيشرفت از محيط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پني سيلين </a:t>
            </a:r>
            <a:endParaRPr lang="en-US" sz="2800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Erysipela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b="1" smtClean="0">
                <a:cs typeface="B Zar" pitchFamily="2" charset="-78"/>
              </a:rPr>
              <a:t>طناب تندر و خطي قرمز به طرف لنف نودهاي متورم و قرمز و گرم</a:t>
            </a:r>
            <a:endParaRPr lang="en-US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لنفانژيت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عفونتهاي بافتهاي عمقي ساب كوتانئوس و فاسيا به صورت نكروز وسيع و پيشرونده و گانگرن پوست و ساختمانهاي زمينه ميكروارگانيسم هاي آيروب و آنايروب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</a:rPr>
              <a:t>ابتدا اريتم كه در عرض 2-1 روز </a:t>
            </a:r>
            <a:r>
              <a:rPr lang="en-US" sz="2800" b="1" smtClean="0">
                <a:cs typeface="B Zar" pitchFamily="2" charset="-78"/>
                <a:sym typeface="Wingdings 3" pitchFamily="18" charset="2"/>
              </a:rPr>
              <a:t></a:t>
            </a:r>
            <a:r>
              <a:rPr lang="fa-IR" sz="2800" b="1" smtClean="0">
                <a:cs typeface="B Zar" pitchFamily="2" charset="-78"/>
                <a:sym typeface="Wingdings 3" pitchFamily="18" charset="2"/>
              </a:rPr>
              <a:t> نكروز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بولهاي حاوي مايع زرد و هموراژيك، گانگرن روز 4 و 5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باكتريمي + آبسه هاي مختلف، حال عمومي بد ، </a:t>
            </a:r>
            <a:r>
              <a:rPr lang="en-US" sz="2800" b="1" smtClean="0">
                <a:cs typeface="B Zar" pitchFamily="2" charset="-78"/>
                <a:sym typeface="Wingdings 3" pitchFamily="18" charset="2"/>
              </a:rPr>
              <a:t>Ill</a:t>
            </a:r>
            <a:r>
              <a:rPr lang="fa-IR" sz="2800" b="1" smtClean="0">
                <a:cs typeface="B Zar" pitchFamily="2" charset="-78"/>
                <a:sym typeface="Wingdings 3" pitchFamily="18" charset="2"/>
              </a:rPr>
              <a:t>، تب بالا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توكسيك، گانگرن </a:t>
            </a:r>
            <a:r>
              <a:rPr lang="en-US" sz="2800" b="1" smtClean="0">
                <a:cs typeface="B Zar" pitchFamily="2" charset="-78"/>
                <a:sym typeface="Wingdings 3" pitchFamily="18" charset="2"/>
              </a:rPr>
              <a:t>Fournier</a:t>
            </a:r>
            <a:r>
              <a:rPr lang="en-US" sz="2800" b="1" smtClean="0">
                <a:latin typeface="Arial"/>
                <a:cs typeface="B Zar" pitchFamily="2" charset="-78"/>
                <a:sym typeface="Wingdings 3" pitchFamily="18" charset="2"/>
              </a:rPr>
              <a:t>’</a:t>
            </a:r>
            <a:r>
              <a:rPr lang="en-US" sz="2800" b="1" smtClean="0">
                <a:cs typeface="B Zar" pitchFamily="2" charset="-78"/>
                <a:sym typeface="Wingdings 3" pitchFamily="18" charset="2"/>
              </a:rPr>
              <a:t>s</a:t>
            </a:r>
            <a:r>
              <a:rPr lang="fa-IR" sz="2800" b="1" smtClean="0">
                <a:cs typeface="B Zar" pitchFamily="2" charset="-78"/>
                <a:sym typeface="Wingdings 3" pitchFamily="18" charset="2"/>
              </a:rPr>
              <a:t> = گانگرن ژنيتال </a:t>
            </a:r>
            <a:r>
              <a:rPr lang="en-US" sz="2800" b="1" smtClean="0">
                <a:cs typeface="B Zar" pitchFamily="2" charset="-78"/>
                <a:sym typeface="Wingdings 3" pitchFamily="18" charset="2"/>
              </a:rPr>
              <a:t>Male</a:t>
            </a:r>
            <a:endParaRPr lang="fa-IR" sz="2800" b="1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مورتاليتي در 70-20% </a:t>
            </a: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2800" b="1" smtClean="0">
                <a:cs typeface="B Zar" pitchFamily="2" charset="-78"/>
                <a:sym typeface="Wingdings 3" pitchFamily="18" charset="2"/>
              </a:rPr>
              <a:t>وجود گاز در راديولوژي </a:t>
            </a:r>
            <a:r>
              <a:rPr lang="en-US" sz="2800" b="1" smtClean="0">
                <a:cs typeface="B Zar" pitchFamily="2" charset="-78"/>
                <a:sym typeface="Wingdings 3" pitchFamily="18" charset="2"/>
              </a:rPr>
              <a:t>Definitive</a:t>
            </a:r>
            <a:r>
              <a:rPr lang="fa-IR" sz="2800" b="1" smtClean="0">
                <a:cs typeface="B Zar" pitchFamily="2" charset="-78"/>
                <a:sym typeface="Wingdings 3" pitchFamily="18" charset="2"/>
              </a:rPr>
              <a:t> نيست</a:t>
            </a:r>
            <a:endParaRPr lang="en-US" sz="2800" b="1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فاشيت نكروزان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b="1" dirty="0" smtClean="0">
                <a:cs typeface="B Zar" pitchFamily="2" charset="-78"/>
              </a:rPr>
              <a:t>كوكسي گرم مثبت به صورت زنجيره و خوشه اي بدون كپسول و بدون حركت و بدون اسپور</a:t>
            </a:r>
          </a:p>
          <a:p>
            <a:pPr algn="r" rtl="1" eaLnBrk="1" hangingPunct="1">
              <a:defRPr/>
            </a:pPr>
            <a:r>
              <a:rPr lang="fa-IR" b="1" dirty="0" smtClean="0">
                <a:cs typeface="B Zar" pitchFamily="2" charset="-78"/>
              </a:rPr>
              <a:t>استافيلوكوكهاي ويرولانت پلاسما را </a:t>
            </a:r>
            <a:r>
              <a:rPr lang="en-US" b="1" dirty="0" smtClean="0">
                <a:cs typeface="B Zar" pitchFamily="2" charset="-78"/>
              </a:rPr>
              <a:t>Clot</a:t>
            </a:r>
            <a:r>
              <a:rPr lang="fa-IR" b="1" dirty="0" smtClean="0">
                <a:cs typeface="B Zar" pitchFamily="2" charset="-78"/>
              </a:rPr>
              <a:t> مي كنند : كاتالاز + استاف اورئوس</a:t>
            </a:r>
          </a:p>
          <a:p>
            <a:pPr algn="r" rtl="1" eaLnBrk="1" hangingPunct="1">
              <a:defRPr/>
            </a:pPr>
            <a:r>
              <a:rPr lang="fa-IR" b="1" dirty="0" smtClean="0">
                <a:cs typeface="B Zar" pitchFamily="2" charset="-78"/>
              </a:rPr>
              <a:t>استافيلوكوكهاي كمتر ويرولانت پلاسما را </a:t>
            </a:r>
            <a:r>
              <a:rPr lang="en-US" b="1" dirty="0" smtClean="0">
                <a:cs typeface="B Zar" pitchFamily="2" charset="-78"/>
              </a:rPr>
              <a:t>Clot</a:t>
            </a:r>
            <a:r>
              <a:rPr lang="fa-IR" b="1" dirty="0" smtClean="0">
                <a:cs typeface="B Zar" pitchFamily="2" charset="-78"/>
              </a:rPr>
              <a:t> نمي كنند : كاتالاز </a:t>
            </a:r>
            <a:r>
              <a:rPr lang="ar-SA" b="1" dirty="0" smtClean="0">
                <a:latin typeface="Arial"/>
                <a:cs typeface="B Zar" pitchFamily="2" charset="-78"/>
              </a:rPr>
              <a:t>–</a:t>
            </a:r>
            <a:r>
              <a:rPr lang="fa-IR" b="1" dirty="0" smtClean="0">
                <a:cs typeface="B Zar" pitchFamily="2" charset="-78"/>
              </a:rPr>
              <a:t> استاف اپيدرمیديس </a:t>
            </a:r>
            <a:endParaRPr lang="en-US" b="1" dirty="0" smtClean="0">
              <a:cs typeface="B Zar" pitchFamily="2" charset="-78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استافيلوكوك</a:t>
            </a:r>
            <a:endParaRPr lang="en-US" sz="5400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Public\Pictures\Sample Pictures\Jelly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llii2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8305800" cy="6096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fa-IR" sz="3000" b="1" dirty="0" smtClean="0">
                <a:solidFill>
                  <a:srgbClr val="FF0000"/>
                </a:solidFill>
                <a:cs typeface="B Zar" pitchFamily="2" charset="-78"/>
              </a:rPr>
              <a:t>بيوفيلم : </a:t>
            </a:r>
            <a:r>
              <a:rPr lang="fa-IR" sz="3000" b="1" dirty="0" smtClean="0">
                <a:cs typeface="B Zar" pitchFamily="2" charset="-78"/>
              </a:rPr>
              <a:t>يك شبكه پلي ساكاريدي اكستراسلولار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 براي ارتباط ميكروارگانيسم با محيط اغلب در استاف كوآگولاز منفي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sz="3000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تكوئيك اسيد و ليپوتكوئيك اسيد و پپتيدوگليكان : 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محل چسبيدن آنزيم ها و </a:t>
            </a:r>
            <a:r>
              <a:rPr lang="en-US" sz="3000" b="1" dirty="0" err="1" smtClean="0">
                <a:cs typeface="B Zar" pitchFamily="2" charset="-78"/>
                <a:sym typeface="Wingdings 3" pitchFamily="18" charset="2"/>
              </a:rPr>
              <a:t>prot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 ها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sz="3000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كوآگولاز : 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آنزيمي كه به پروترومبين باند شده و سبب تبديل فيبرينوژن به فيبرين مي شود 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sz="3000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ليپاز : 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سبب حفظ ميكروب در غدد سباسه مي شود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sz="3000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هيالورونيداز : 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هيالورونيك اسيد را هيدروليز مي كند 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sz="3000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سوپر آنتي ژنها : 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ميتوژنهاي </a:t>
            </a:r>
            <a:r>
              <a:rPr lang="en-US" sz="3000" b="1" dirty="0" smtClean="0">
                <a:cs typeface="B Zar" pitchFamily="2" charset="-78"/>
                <a:sym typeface="Wingdings 3" pitchFamily="18" charset="2"/>
              </a:rPr>
              <a:t>T-cell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 كه مستقيماً به مولكولهاي كلاس </a:t>
            </a:r>
            <a:r>
              <a:rPr lang="en-US" sz="3000" b="1" dirty="0" smtClean="0">
                <a:cs typeface="B Zar" pitchFamily="2" charset="-78"/>
                <a:sym typeface="Wingdings 3" pitchFamily="18" charset="2"/>
              </a:rPr>
              <a:t>II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 </a:t>
            </a:r>
            <a:r>
              <a:rPr lang="en-US" sz="3000" b="1" dirty="0" smtClean="0">
                <a:cs typeface="B Zar" pitchFamily="2" charset="-78"/>
                <a:sym typeface="Wingdings 3" pitchFamily="18" charset="2"/>
              </a:rPr>
              <a:t>(</a:t>
            </a:r>
            <a:r>
              <a:rPr lang="en-US" sz="3000" b="1" dirty="0" err="1" smtClean="0">
                <a:cs typeface="B Zar" pitchFamily="2" charset="-78"/>
                <a:sym typeface="Wingdings 3" pitchFamily="18" charset="2"/>
              </a:rPr>
              <a:t>Histocompatibility</a:t>
            </a:r>
            <a:r>
              <a:rPr lang="en-US" sz="3000" b="1" dirty="0" smtClean="0">
                <a:cs typeface="B Zar" pitchFamily="2" charset="-78"/>
                <a:sym typeface="Wingdings 3" pitchFamily="18" charset="2"/>
              </a:rPr>
              <a:t>)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 در سطح سلولهاي </a:t>
            </a:r>
            <a:r>
              <a:rPr lang="en-US" sz="3000" b="1" dirty="0" smtClean="0">
                <a:cs typeface="B Zar" pitchFamily="2" charset="-78"/>
                <a:sym typeface="Wingdings 3" pitchFamily="18" charset="2"/>
              </a:rPr>
              <a:t>Ag </a:t>
            </a:r>
            <a:r>
              <a:rPr lang="en-US" sz="3000" b="1" dirty="0" err="1" smtClean="0">
                <a:cs typeface="B Zar" pitchFamily="2" charset="-78"/>
                <a:sym typeface="Wingdings 3" pitchFamily="18" charset="2"/>
              </a:rPr>
              <a:t>presentig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 مي چسبند و سبب تحريك </a:t>
            </a:r>
            <a:r>
              <a:rPr lang="en-US" sz="3000" b="1" dirty="0" smtClean="0">
                <a:cs typeface="B Zar" pitchFamily="2" charset="-78"/>
                <a:sym typeface="Wingdings 3" pitchFamily="18" charset="2"/>
              </a:rPr>
              <a:t>T-cell</a:t>
            </a:r>
            <a:r>
              <a:rPr lang="fa-IR" sz="3000" b="1" dirty="0" smtClean="0">
                <a:cs typeface="B Zar" pitchFamily="2" charset="-78"/>
                <a:sym typeface="Wingdings 3" pitchFamily="18" charset="2"/>
              </a:rPr>
              <a:t> مي شوند</a:t>
            </a:r>
            <a:endParaRPr lang="en-US" sz="3000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>
            <a:normAutofit/>
          </a:bodyPr>
          <a:lstStyle/>
          <a:p>
            <a:pPr algn="ctr" rtl="1" eaLnBrk="1" hangingPunct="1">
              <a:defRPr/>
            </a:pPr>
            <a:r>
              <a:rPr lang="fa-IR" sz="4800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اجزاي سلولي</a:t>
            </a:r>
            <a:endParaRPr lang="en-US" sz="4800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686800" cy="6096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دزوكسي ريبونوكلئاز، كاتالاز، توكسين ها : </a:t>
            </a:r>
            <a:r>
              <a:rPr lang="en-US" b="1" dirty="0" smtClean="0">
                <a:solidFill>
                  <a:srgbClr val="FF0000"/>
                </a:solidFill>
                <a:cs typeface="B Zar" pitchFamily="2" charset="-78"/>
                <a:sym typeface="Symbol" pitchFamily="18" charset="2"/>
              </a:rPr>
              <a:t>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، </a:t>
            </a:r>
            <a:r>
              <a:rPr lang="en-US" b="1" dirty="0" smtClean="0">
                <a:solidFill>
                  <a:srgbClr val="FF0000"/>
                </a:solidFill>
                <a:cs typeface="B Zar" pitchFamily="2" charset="-78"/>
                <a:sym typeface="Symbol" pitchFamily="18" charset="2"/>
              </a:rPr>
              <a:t>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  <a:sym typeface="Symbol" pitchFamily="18" charset="2"/>
              </a:rPr>
              <a:t>،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γ</a:t>
            </a:r>
            <a:endParaRPr lang="fa-I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b="1" dirty="0" smtClean="0">
              <a:solidFill>
                <a:srgbClr val="FFFF00"/>
              </a:solidFill>
              <a:cs typeface="B Zar" pitchFamily="2" charset="-78"/>
              <a:sym typeface="Symbol" pitchFamily="18" charset="2"/>
            </a:endParaRPr>
          </a:p>
          <a:p>
            <a:pPr algn="r" rt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B Zar" pitchFamily="2" charset="-78"/>
                <a:sym typeface="Symbol" pitchFamily="18" charset="2"/>
              </a:rPr>
              <a:t>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توكسين : </a:t>
            </a:r>
            <a:r>
              <a:rPr lang="fa-IR" b="1" dirty="0" smtClean="0">
                <a:cs typeface="B Zar" pitchFamily="2" charset="-78"/>
              </a:rPr>
              <a:t>روي لكوسيت و فيبروبلاست و اريتروسيت اثر مي كند </a:t>
            </a:r>
          </a:p>
          <a:p>
            <a:pPr algn="r" rt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B Zar" pitchFamily="2" charset="-78"/>
                <a:sym typeface="Symbol" pitchFamily="18" charset="2"/>
              </a:rPr>
              <a:t>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  <a:sym typeface="Symbol" pitchFamily="18" charset="2"/>
              </a:rPr>
              <a:t> توكسين : </a:t>
            </a:r>
            <a:r>
              <a:rPr lang="fa-IR" b="1" dirty="0" smtClean="0">
                <a:cs typeface="B Zar" pitchFamily="2" charset="-78"/>
                <a:sym typeface="Symbol" pitchFamily="18" charset="2"/>
              </a:rPr>
              <a:t>روي اريتروسيت اثر مي كند</a:t>
            </a:r>
            <a:endParaRPr lang="en-US" b="1" dirty="0" smtClean="0">
              <a:cs typeface="B Zar" pitchFamily="2" charset="-78"/>
              <a:sym typeface="Wingdings 3" pitchFamily="18" charset="2"/>
            </a:endParaRPr>
          </a:p>
          <a:p>
            <a:pPr algn="r" rtl="1" eaLnBrk="1" hangingPunct="1">
              <a:defRPr/>
            </a:pP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γ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  <a:sym typeface="Wingdings 3" pitchFamily="18" charset="2"/>
              </a:rPr>
              <a:t> توكسين : </a:t>
            </a:r>
            <a:r>
              <a:rPr lang="fa-IR" b="1" dirty="0" smtClean="0">
                <a:cs typeface="B Zar" pitchFamily="2" charset="-78"/>
                <a:sym typeface="Wingdings 3" pitchFamily="18" charset="2"/>
              </a:rPr>
              <a:t>سبب ليز مي شود 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b="1" dirty="0" smtClean="0">
              <a:solidFill>
                <a:srgbClr val="FFFF00"/>
              </a:solidFill>
              <a:cs typeface="B Zar" pitchFamily="2" charset="-78"/>
            </a:endParaRPr>
          </a:p>
          <a:p>
            <a:pPr algn="r" rtl="1" eaLnBrk="1" hangingPunct="1">
              <a:defRPr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انتروتوكسين </a:t>
            </a:r>
            <a:r>
              <a:rPr lang="ar-SA" b="1" dirty="0" smtClean="0">
                <a:solidFill>
                  <a:srgbClr val="FF0000"/>
                </a:solidFill>
                <a:latin typeface="Arial"/>
                <a:cs typeface="B Zar" pitchFamily="2" charset="-78"/>
              </a:rPr>
              <a:t>–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اكسفولياتيو توكسين </a:t>
            </a:r>
            <a:r>
              <a:rPr lang="ar-SA" b="1" dirty="0" smtClean="0">
                <a:solidFill>
                  <a:srgbClr val="FF0000"/>
                </a:solidFill>
                <a:latin typeface="Arial"/>
                <a:cs typeface="B Zar" pitchFamily="2" charset="-78"/>
              </a:rPr>
              <a:t>–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توكسين شوك سپتيك </a:t>
            </a:r>
            <a:endParaRPr lang="fa-I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defRPr/>
            </a:pPr>
            <a:endParaRPr lang="en-US" b="1" dirty="0" smtClean="0">
              <a:cs typeface="B Zar" pitchFamily="2" charset="-78"/>
              <a:sym typeface="Wingdings 3" pitchFamily="18" charset="2"/>
            </a:endParaRP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algn="r" rtl="1" eaLnBrk="1" hangingPunct="1">
              <a:lnSpc>
                <a:spcPct val="105000"/>
              </a:lnSpc>
              <a:defRPr/>
            </a:pPr>
            <a:r>
              <a:rPr lang="fa-IR" sz="2700" b="1" dirty="0" smtClean="0">
                <a:cs typeface="B Zar" pitchFamily="2" charset="-78"/>
              </a:rPr>
              <a:t>همودياليز، </a:t>
            </a:r>
            <a:r>
              <a:rPr lang="en-US" sz="2700" b="1" dirty="0" smtClean="0">
                <a:cs typeface="B Zar" pitchFamily="2" charset="-78"/>
              </a:rPr>
              <a:t>HIV</a:t>
            </a:r>
            <a:r>
              <a:rPr lang="fa-IR" sz="2700" b="1" dirty="0" smtClean="0">
                <a:cs typeface="B Zar" pitchFamily="2" charset="-78"/>
              </a:rPr>
              <a:t>، معتادين تزريقي، الكليسم، ديابت، سندروم داون، </a:t>
            </a:r>
            <a:r>
              <a:rPr lang="en-US" sz="2700" b="1" dirty="0" smtClean="0">
                <a:cs typeface="B Zar" pitchFamily="2" charset="-78"/>
              </a:rPr>
              <a:t>Job</a:t>
            </a:r>
            <a:r>
              <a:rPr lang="fa-IR" sz="2700" b="1" dirty="0" smtClean="0">
                <a:cs typeface="B Zar" pitchFamily="2" charset="-78"/>
              </a:rPr>
              <a:t>، چيدياك هيگاشي، نقايص كموتاكسي مثل ويسكوت آلدريچ، نقايص كموتاكسي اكتسابي مثل آرتريت روماتوئيد، افراد </a:t>
            </a:r>
            <a:r>
              <a:rPr lang="en-US" sz="2700" b="1" dirty="0" smtClean="0">
                <a:cs typeface="B Zar" pitchFamily="2" charset="-78"/>
              </a:rPr>
              <a:t>Catheter association</a:t>
            </a:r>
            <a:endParaRPr lang="fa-IR" sz="2700" b="1" dirty="0" smtClean="0">
              <a:cs typeface="B Zar" pitchFamily="2" charset="-78"/>
            </a:endParaRPr>
          </a:p>
          <a:p>
            <a:pPr algn="r" rtl="1" eaLnBrk="1" hangingPunct="1">
              <a:lnSpc>
                <a:spcPct val="105000"/>
              </a:lnSpc>
              <a:defRPr/>
            </a:pPr>
            <a:r>
              <a:rPr lang="fa-IR" sz="2700" b="1" dirty="0" smtClean="0">
                <a:solidFill>
                  <a:srgbClr val="FF0000"/>
                </a:solidFill>
                <a:cs typeface="B Zar" pitchFamily="2" charset="-78"/>
              </a:rPr>
              <a:t>كاريرهاي استافيلوكوك : </a:t>
            </a:r>
            <a:r>
              <a:rPr lang="fa-IR" sz="2700" b="1" dirty="0" smtClean="0">
                <a:cs typeface="B Zar" pitchFamily="2" charset="-78"/>
                <a:sym typeface="Wingdings 3" pitchFamily="18" charset="2"/>
              </a:rPr>
              <a:t>1-</a:t>
            </a:r>
            <a:r>
              <a:rPr lang="en-US" sz="2700" b="1" dirty="0" smtClean="0">
                <a:cs typeface="B Zar" pitchFamily="2" charset="-78"/>
                <a:sym typeface="Wingdings 3" pitchFamily="18" charset="2"/>
              </a:rPr>
              <a:t>Persistent</a:t>
            </a:r>
            <a:r>
              <a:rPr lang="fa-IR" sz="2700" b="1" dirty="0" smtClean="0">
                <a:cs typeface="B Zar" pitchFamily="2" charset="-78"/>
                <a:sym typeface="Wingdings 3" pitchFamily="18" charset="2"/>
              </a:rPr>
              <a:t>، 2-</a:t>
            </a:r>
            <a:r>
              <a:rPr lang="en-US" sz="2700" b="1" dirty="0" err="1" smtClean="0">
                <a:cs typeface="B Zar" pitchFamily="2" charset="-78"/>
                <a:sym typeface="Wingdings 3" pitchFamily="18" charset="2"/>
              </a:rPr>
              <a:t>Intermitent</a:t>
            </a:r>
            <a:r>
              <a:rPr lang="fa-IR" sz="2700" b="1" dirty="0" smtClean="0">
                <a:cs typeface="B Zar" pitchFamily="2" charset="-78"/>
                <a:sym typeface="Wingdings 3" pitchFamily="18" charset="2"/>
              </a:rPr>
              <a:t> </a:t>
            </a:r>
          </a:p>
          <a:p>
            <a:pPr algn="r" rtl="1" eaLnBrk="1" hangingPunct="1">
              <a:lnSpc>
                <a:spcPct val="105000"/>
              </a:lnSpc>
              <a:defRPr/>
            </a:pPr>
            <a:r>
              <a:rPr lang="fa-IR" sz="2700" b="1" dirty="0" smtClean="0">
                <a:cs typeface="B Zar" pitchFamily="2" charset="-78"/>
                <a:sym typeface="Wingdings 3" pitchFamily="18" charset="2"/>
              </a:rPr>
              <a:t>20% افراد سالم </a:t>
            </a:r>
            <a:r>
              <a:rPr lang="en-US" sz="2700" b="1" dirty="0" err="1" smtClean="0">
                <a:cs typeface="B Zar" pitchFamily="2" charset="-78"/>
                <a:sym typeface="Wingdings 3" pitchFamily="18" charset="2"/>
              </a:rPr>
              <a:t>Persis</a:t>
            </a:r>
            <a:r>
              <a:rPr lang="fa-IR" sz="2700" b="1" dirty="0" smtClean="0">
                <a:cs typeface="B Zar" pitchFamily="2" charset="-78"/>
                <a:sym typeface="Wingdings 3" pitchFamily="18" charset="2"/>
              </a:rPr>
              <a:t>، 60% </a:t>
            </a:r>
            <a:r>
              <a:rPr lang="en-US" sz="2700" b="1" dirty="0" err="1" smtClean="0">
                <a:cs typeface="B Zar" pitchFamily="2" charset="-78"/>
                <a:sym typeface="Wingdings 3" pitchFamily="18" charset="2"/>
              </a:rPr>
              <a:t>Intermitent</a:t>
            </a:r>
            <a:r>
              <a:rPr lang="fa-IR" sz="2700" b="1" dirty="0" smtClean="0">
                <a:cs typeface="B Zar" pitchFamily="2" charset="-78"/>
                <a:sym typeface="Wingdings 3" pitchFamily="18" charset="2"/>
              </a:rPr>
              <a:t> و 20% </a:t>
            </a:r>
            <a:r>
              <a:rPr lang="en-US" sz="2700" b="1" dirty="0" smtClean="0">
                <a:cs typeface="B Zar" pitchFamily="2" charset="-78"/>
                <a:sym typeface="Wingdings 3" pitchFamily="18" charset="2"/>
              </a:rPr>
              <a:t>non carrier</a:t>
            </a:r>
            <a:r>
              <a:rPr lang="fa-IR" sz="2700" b="1" dirty="0" smtClean="0">
                <a:cs typeface="B Zar" pitchFamily="2" charset="-78"/>
                <a:sym typeface="Wingdings 3" pitchFamily="18" charset="2"/>
              </a:rPr>
              <a:t> و متوسط شيوع كارير بودن 55-20% مي باشد </a:t>
            </a:r>
          </a:p>
          <a:p>
            <a:pPr algn="r" rtl="1" eaLnBrk="1" hangingPunct="1">
              <a:lnSpc>
                <a:spcPct val="105000"/>
              </a:lnSpc>
              <a:defRPr/>
            </a:pPr>
            <a:r>
              <a:rPr lang="fa-IR" sz="2700" b="1" dirty="0" smtClean="0">
                <a:cs typeface="B Zar" pitchFamily="2" charset="-78"/>
                <a:sym typeface="Wingdings 3" pitchFamily="18" charset="2"/>
              </a:rPr>
              <a:t>قسمت قدامي سوراخهاي بيني شايعترين محل كلونيزاسيون استاف است و ساير موارد : پوست، واژن، پرينه، آگزيلار و نازواوروفارنكس</a:t>
            </a:r>
            <a:endParaRPr lang="en-US" sz="2700" b="1" dirty="0" smtClean="0">
              <a:cs typeface="B Zar" pitchFamily="2" charset="-78"/>
              <a:sym typeface="Wingdings 3" pitchFamily="18" charset="2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فاكتورهاي ريسك براي عفونتهاي استافيلوكوكي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543800" cy="4495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b="1" smtClean="0">
                <a:cs typeface="B Zar" pitchFamily="2" charset="-78"/>
              </a:rPr>
              <a:t>مصرف قبلي </a:t>
            </a:r>
          </a:p>
          <a:p>
            <a:pPr algn="r" rtl="1" eaLnBrk="1" hangingPunct="1">
              <a:defRPr/>
            </a:pPr>
            <a:r>
              <a:rPr lang="fa-IR" b="1" smtClean="0">
                <a:cs typeface="B Zar" pitchFamily="2" charset="-78"/>
              </a:rPr>
              <a:t>آنتي بيوتيك</a:t>
            </a:r>
          </a:p>
          <a:p>
            <a:pPr algn="r" rtl="1" eaLnBrk="1" hangingPunct="1">
              <a:defRPr/>
            </a:pPr>
            <a:r>
              <a:rPr lang="fa-IR" b="1" smtClean="0">
                <a:cs typeface="B Zar" pitchFamily="2" charset="-78"/>
              </a:rPr>
              <a:t>بستري شدن طولاني</a:t>
            </a:r>
          </a:p>
          <a:p>
            <a:pPr algn="r" rtl="1" eaLnBrk="1" hangingPunct="1">
              <a:defRPr/>
            </a:pPr>
            <a:r>
              <a:rPr lang="fa-IR" b="1" smtClean="0">
                <a:cs typeface="B Zar" pitchFamily="2" charset="-78"/>
              </a:rPr>
              <a:t>جراحي</a:t>
            </a:r>
          </a:p>
          <a:p>
            <a:pPr algn="r" rtl="1" eaLnBrk="1" hangingPunct="1">
              <a:defRPr/>
            </a:pPr>
            <a:r>
              <a:rPr lang="en-US" b="1" smtClean="0">
                <a:cs typeface="B Zar" pitchFamily="2" charset="-78"/>
              </a:rPr>
              <a:t>ICU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defRPr/>
            </a:pPr>
            <a:r>
              <a:rPr lang="en-US" b="1" smtClean="0">
                <a:cs typeface="B Zar" pitchFamily="2" charset="-78"/>
              </a:rPr>
              <a:t>Nursing home</a:t>
            </a:r>
            <a:endParaRPr lang="fa-IR" b="1" smtClean="0">
              <a:cs typeface="B Zar" pitchFamily="2" charset="-78"/>
            </a:endParaRPr>
          </a:p>
          <a:p>
            <a:pPr algn="r" rtl="1" eaLnBrk="1" hangingPunct="1">
              <a:defRPr/>
            </a:pPr>
            <a:r>
              <a:rPr lang="fa-IR" b="1" smtClean="0">
                <a:cs typeface="B Zar" pitchFamily="2" charset="-78"/>
              </a:rPr>
              <a:t>تماس با افراد كارير</a:t>
            </a:r>
            <a:endParaRPr lang="en-US" b="1" smtClean="0">
              <a:cs typeface="B Zar" pitchFamily="2" charset="-78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كلونيزاسيون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MRSA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Zar" pitchFamily="2" charset="-78"/>
              </a:rPr>
              <a:t> در بيمارستان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</TotalTime>
  <Words>2157</Words>
  <Application>Microsoft Office PowerPoint</Application>
  <PresentationFormat>On-screen Show (4:3)</PresentationFormat>
  <Paragraphs>270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Slide 1</vt:lpstr>
      <vt:lpstr>كوكسي هاي گرم مثبت : استافيلوكوك  استرپتوكوك</vt:lpstr>
      <vt:lpstr>Slide 3</vt:lpstr>
      <vt:lpstr>انواع استرپتوكوك ها</vt:lpstr>
      <vt:lpstr>استافيلوكوك</vt:lpstr>
      <vt:lpstr>اجزاي سلولي</vt:lpstr>
      <vt:lpstr>Slide 7</vt:lpstr>
      <vt:lpstr>فاكتورهاي ريسك براي عفونتهاي استافيلوكوكي</vt:lpstr>
      <vt:lpstr>كلونيزاسيون MRSA در بيمارستان</vt:lpstr>
      <vt:lpstr>فاكتورهاي مهم در چسبيدن استافيلوكوك به بافتها</vt:lpstr>
      <vt:lpstr>بيماريزايي </vt:lpstr>
      <vt:lpstr>T.S.S</vt:lpstr>
      <vt:lpstr>سندروم باليني</vt:lpstr>
      <vt:lpstr>Slide 14</vt:lpstr>
      <vt:lpstr>Staphylococal Scaled Skin Syndrom(SSSS)</vt:lpstr>
      <vt:lpstr>Impetigo </vt:lpstr>
      <vt:lpstr>Folliculitis</vt:lpstr>
      <vt:lpstr>Furuncle</vt:lpstr>
      <vt:lpstr>Carbuncle </vt:lpstr>
      <vt:lpstr>Hydradenitis</vt:lpstr>
      <vt:lpstr>Mastitis</vt:lpstr>
      <vt:lpstr>Wound Infection </vt:lpstr>
      <vt:lpstr>Erysipla </vt:lpstr>
      <vt:lpstr>Cellullitis</vt:lpstr>
      <vt:lpstr>Slide 25</vt:lpstr>
      <vt:lpstr>Slide 26</vt:lpstr>
      <vt:lpstr>Slide 27</vt:lpstr>
      <vt:lpstr>Slide 28</vt:lpstr>
      <vt:lpstr>Bacteremia</vt:lpstr>
      <vt:lpstr>اندوكارديت</vt:lpstr>
      <vt:lpstr>پنوموني</vt:lpstr>
      <vt:lpstr>استئوميليت</vt:lpstr>
      <vt:lpstr>آرتريت</vt:lpstr>
      <vt:lpstr>درمان در عفونتهاي استافيلوكوكي</vt:lpstr>
      <vt:lpstr>عفونتهاي استرپتوكوك</vt:lpstr>
      <vt:lpstr>استرپتوكوك گروه A</vt:lpstr>
      <vt:lpstr>Slide 37</vt:lpstr>
      <vt:lpstr>علل فارنژیت حاد</vt:lpstr>
      <vt:lpstr>فارنژيت استرپتوكوكي</vt:lpstr>
      <vt:lpstr>Slide 40</vt:lpstr>
      <vt:lpstr>Slide 41</vt:lpstr>
      <vt:lpstr>مخملك</vt:lpstr>
      <vt:lpstr>TSS ناشي از استرپتوكوك</vt:lpstr>
      <vt:lpstr>فاكتورهايي كه TSS را تشديد مي كنند</vt:lpstr>
      <vt:lpstr>سندرم باليني</vt:lpstr>
      <vt:lpstr>Slide 46</vt:lpstr>
      <vt:lpstr>Erysipela</vt:lpstr>
      <vt:lpstr>لنفانژيت</vt:lpstr>
      <vt:lpstr>فاشيت نكروزان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</dc:creator>
  <cp:lastModifiedBy>sd</cp:lastModifiedBy>
  <cp:revision>7</cp:revision>
  <dcterms:created xsi:type="dcterms:W3CDTF">2006-08-16T00:00:00Z</dcterms:created>
  <dcterms:modified xsi:type="dcterms:W3CDTF">2014-10-05T01:35:25Z</dcterms:modified>
</cp:coreProperties>
</file>