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58"/>
  </p:notesMasterIdLst>
  <p:sldIdLst>
    <p:sldId id="302" r:id="rId2"/>
    <p:sldId id="256" r:id="rId3"/>
    <p:sldId id="259" r:id="rId4"/>
    <p:sldId id="303" r:id="rId5"/>
    <p:sldId id="304" r:id="rId6"/>
    <p:sldId id="305" r:id="rId7"/>
    <p:sldId id="260" r:id="rId8"/>
    <p:sldId id="306" r:id="rId9"/>
    <p:sldId id="261" r:id="rId10"/>
    <p:sldId id="307" r:id="rId11"/>
    <p:sldId id="308" r:id="rId12"/>
    <p:sldId id="309" r:id="rId13"/>
    <p:sldId id="310" r:id="rId14"/>
    <p:sldId id="311" r:id="rId15"/>
    <p:sldId id="262" r:id="rId16"/>
    <p:sldId id="300" r:id="rId17"/>
    <p:sldId id="265" r:id="rId18"/>
    <p:sldId id="266" r:id="rId19"/>
    <p:sldId id="312" r:id="rId20"/>
    <p:sldId id="313" r:id="rId21"/>
    <p:sldId id="314" r:id="rId22"/>
    <p:sldId id="315" r:id="rId23"/>
    <p:sldId id="316" r:id="rId24"/>
    <p:sldId id="317" r:id="rId25"/>
    <p:sldId id="318" r:id="rId26"/>
    <p:sldId id="319" r:id="rId27"/>
    <p:sldId id="320" r:id="rId28"/>
    <p:sldId id="321" r:id="rId29"/>
    <p:sldId id="268" r:id="rId30"/>
    <p:sldId id="269" r:id="rId31"/>
    <p:sldId id="270" r:id="rId32"/>
    <p:sldId id="271" r:id="rId33"/>
    <p:sldId id="272" r:id="rId34"/>
    <p:sldId id="273" r:id="rId35"/>
    <p:sldId id="274" r:id="rId36"/>
    <p:sldId id="275" r:id="rId37"/>
    <p:sldId id="277" r:id="rId38"/>
    <p:sldId id="278" r:id="rId39"/>
    <p:sldId id="322" r:id="rId40"/>
    <p:sldId id="323" r:id="rId41"/>
    <p:sldId id="324" r:id="rId42"/>
    <p:sldId id="325" r:id="rId43"/>
    <p:sldId id="326" r:id="rId44"/>
    <p:sldId id="282" r:id="rId45"/>
    <p:sldId id="283" r:id="rId46"/>
    <p:sldId id="284" r:id="rId47"/>
    <p:sldId id="285" r:id="rId48"/>
    <p:sldId id="286" r:id="rId49"/>
    <p:sldId id="287" r:id="rId50"/>
    <p:sldId id="289" r:id="rId51"/>
    <p:sldId id="292" r:id="rId52"/>
    <p:sldId id="293" r:id="rId53"/>
    <p:sldId id="294" r:id="rId54"/>
    <p:sldId id="295" r:id="rId55"/>
    <p:sldId id="296" r:id="rId56"/>
    <p:sldId id="297"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8C4296F-3684-4414-8F32-C6813DF9F2CF}" type="datetimeFigureOut">
              <a:rPr lang="fa-IR" smtClean="0"/>
              <a:t>1440/01/27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79D61F-7BA4-4D42-8A16-A539415FF1B2}" type="slidenum">
              <a:rPr lang="fa-IR" smtClean="0"/>
              <a:t>‹#›</a:t>
            </a:fld>
            <a:endParaRPr lang="fa-IR"/>
          </a:p>
        </p:txBody>
      </p:sp>
    </p:spTree>
    <p:extLst>
      <p:ext uri="{BB962C8B-B14F-4D97-AF65-F5344CB8AC3E}">
        <p14:creationId xmlns:p14="http://schemas.microsoft.com/office/powerpoint/2010/main" val="43510776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FF2BC1F2-4989-4345-9364-CB3015D9795C}" type="slidenum">
              <a:rPr lang="en-US" smtClean="0"/>
              <a:pPr>
                <a:defRPr/>
              </a:pPr>
              <a:t>4</a:t>
            </a:fld>
            <a:endParaRPr lang="en-US"/>
          </a:p>
        </p:txBody>
      </p:sp>
    </p:spTree>
    <p:extLst>
      <p:ext uri="{BB962C8B-B14F-4D97-AF65-F5344CB8AC3E}">
        <p14:creationId xmlns:p14="http://schemas.microsoft.com/office/powerpoint/2010/main" val="205600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F279D61F-7BA4-4D42-8A16-A539415FF1B2}" type="slidenum">
              <a:rPr lang="fa-IR" smtClean="0"/>
              <a:t>9</a:t>
            </a:fld>
            <a:endParaRPr lang="fa-IR"/>
          </a:p>
        </p:txBody>
      </p:sp>
    </p:spTree>
    <p:extLst>
      <p:ext uri="{BB962C8B-B14F-4D97-AF65-F5344CB8AC3E}">
        <p14:creationId xmlns:p14="http://schemas.microsoft.com/office/powerpoint/2010/main" val="1409695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1D8BD707-D9CF-40AE-B4C6-C98DA3205C09}" type="datetimeFigureOut">
              <a:rPr lang="en-US" smtClean="0"/>
              <a:pPr/>
              <a:t>10/7/2018</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3446979"/>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3347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86985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B6F15528-21DE-4FAA-801E-634DDDAF4B2B}" type="slidenum">
              <a:rPr lang="en-US" smtClean="0"/>
              <a:pPr/>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43921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32930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9622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1901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23762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1D8BD707-D9CF-40AE-B4C6-C98DA3205C09}" type="datetimeFigureOut">
              <a:rPr lang="en-US" smtClean="0"/>
              <a:pPr/>
              <a:t>10/7/2018</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9773766"/>
      </p:ext>
    </p:extLst>
  </p:cSld>
  <p:clrMapOvr>
    <a:masterClrMapping/>
  </p:clrMapOvr>
  <p:extLst>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89801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1D8BD707-D9CF-40AE-B4C6-C98DA3205C09}" type="datetimeFigureOut">
              <a:rPr lang="en-US" smtClean="0"/>
              <a:pPr/>
              <a:t>10/7/2018</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0671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039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697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847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30300"/>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32685523"/>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7533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8BD707-D9CF-40AE-B4C6-C98DA3205C09}" type="datetimeFigureOut">
              <a:rPr lang="en-US" smtClean="0"/>
              <a:pPr/>
              <a:t>10/7/2018</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69562035"/>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87221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57200" y="1371600"/>
            <a:ext cx="8229600" cy="5202238"/>
          </a:xfrm>
        </p:spPr>
        <p:txBody>
          <a:bodyPr/>
          <a:lstStyle/>
          <a:p>
            <a:pPr algn="r" eaLnBrk="1" hangingPunct="1">
              <a:buFont typeface="Georgia" pitchFamily="18" charset="0"/>
              <a:buNone/>
            </a:pPr>
            <a:r>
              <a:rPr lang="fa-IR" dirty="0" smtClean="0"/>
              <a:t>شایعترین میکروارگانیسم های دخیل در ایجاد عفونت ادراری </a:t>
            </a:r>
            <a:r>
              <a:rPr lang="fa-IR" sz="3200" i="1" dirty="0" smtClean="0"/>
              <a:t>باسیل</a:t>
            </a:r>
            <a:r>
              <a:rPr lang="fa-IR" dirty="0" smtClean="0"/>
              <a:t> </a:t>
            </a:r>
            <a:r>
              <a:rPr lang="fa-IR" sz="3200" i="1" dirty="0" smtClean="0"/>
              <a:t>های گرم منفی </a:t>
            </a:r>
            <a:r>
              <a:rPr lang="fa-IR" dirty="0" smtClean="0"/>
              <a:t>می باشند.                                              </a:t>
            </a:r>
          </a:p>
          <a:p>
            <a:pPr algn="r" eaLnBrk="1" hangingPunct="1">
              <a:buFont typeface="Georgia" pitchFamily="18" charset="0"/>
              <a:buNone/>
            </a:pPr>
            <a:r>
              <a:rPr lang="fa-IR" dirty="0" smtClean="0"/>
              <a:t>عامل 80% از عفونتهای حاد در بیماران بدون کاتتر ناهنجاری های</a:t>
            </a:r>
            <a:endParaRPr lang="en-US" dirty="0" smtClean="0"/>
          </a:p>
          <a:p>
            <a:pPr algn="r" rtl="1" eaLnBrk="1" hangingPunct="1">
              <a:buFont typeface="Georgia" pitchFamily="18" charset="0"/>
              <a:buNone/>
            </a:pPr>
            <a:r>
              <a:rPr lang="fa-IR" dirty="0" smtClean="0"/>
              <a:t>مجاری ادراری یا سنگ و</a:t>
            </a:r>
            <a:r>
              <a:rPr lang="en-US" dirty="0" err="1" smtClean="0"/>
              <a:t>E.coli</a:t>
            </a:r>
            <a:r>
              <a:rPr lang="fa-IR" dirty="0" smtClean="0"/>
              <a:t> میباشد.                             </a:t>
            </a:r>
          </a:p>
          <a:p>
            <a:pPr algn="r" rtl="1" eaLnBrk="1" hangingPunct="1">
              <a:buFont typeface="Georgia" pitchFamily="18" charset="0"/>
              <a:buNone/>
            </a:pPr>
            <a:r>
              <a:rPr lang="fa-IR" dirty="0" smtClean="0"/>
              <a:t>باسیل های گرم منفی دخیل در</a:t>
            </a:r>
            <a:r>
              <a:rPr lang="en-US" dirty="0" smtClean="0"/>
              <a:t>UTI</a:t>
            </a:r>
            <a:r>
              <a:rPr lang="fa-IR" dirty="0" smtClean="0"/>
              <a:t>:</a:t>
            </a:r>
          </a:p>
          <a:p>
            <a:pPr algn="r" rtl="1" eaLnBrk="1" hangingPunct="1">
              <a:buFont typeface="Georgia" pitchFamily="18" charset="0"/>
              <a:buNone/>
            </a:pPr>
            <a:r>
              <a:rPr lang="fa-IR" dirty="0" smtClean="0"/>
              <a:t>1</a:t>
            </a:r>
            <a:r>
              <a:rPr lang="en-US" dirty="0" smtClean="0"/>
              <a:t>E-coli</a:t>
            </a:r>
          </a:p>
          <a:p>
            <a:pPr algn="r" rtl="1" eaLnBrk="1" hangingPunct="1">
              <a:buFont typeface="Georgia" pitchFamily="18" charset="0"/>
              <a:buNone/>
            </a:pPr>
            <a:r>
              <a:rPr lang="fa-IR" dirty="0" smtClean="0"/>
              <a:t>2پروتئوس</a:t>
            </a:r>
          </a:p>
          <a:p>
            <a:pPr algn="r" rtl="1" eaLnBrk="1" hangingPunct="1">
              <a:buFont typeface="Georgia" pitchFamily="18" charset="0"/>
              <a:buNone/>
            </a:pPr>
            <a:r>
              <a:rPr lang="fa-IR" dirty="0" smtClean="0"/>
              <a:t>3کلبسیلا</a:t>
            </a:r>
          </a:p>
          <a:p>
            <a:pPr algn="r" rtl="1" eaLnBrk="1" hangingPunct="1">
              <a:buFont typeface="Georgia" pitchFamily="18" charset="0"/>
              <a:buNone/>
            </a:pPr>
            <a:r>
              <a:rPr lang="fa-IR" dirty="0" smtClean="0"/>
              <a:t>4انتروباکتر</a:t>
            </a:r>
            <a:endParaRPr lang="en-US" dirty="0" smtClean="0"/>
          </a:p>
          <a:p>
            <a:pPr eaLnBrk="1" hangingPunct="1">
              <a:buFont typeface="Georgia" pitchFamily="18" charset="0"/>
              <a:buNone/>
            </a:pPr>
            <a:endParaRPr lang="en-US" dirty="0" smtClean="0"/>
          </a:p>
        </p:txBody>
      </p:sp>
      <p:sp>
        <p:nvSpPr>
          <p:cNvPr id="4" name="Slide Number Placeholder 3"/>
          <p:cNvSpPr>
            <a:spLocks noGrp="1"/>
          </p:cNvSpPr>
          <p:nvPr>
            <p:ph type="sldNum" sz="quarter" idx="12"/>
          </p:nvPr>
        </p:nvSpPr>
        <p:spPr/>
        <p:txBody>
          <a:bodyPr/>
          <a:lstStyle/>
          <a:p>
            <a:pPr>
              <a:defRPr/>
            </a:pPr>
            <a:fld id="{80A6CC9F-35F8-475D-9515-0FD4A8944B24}" type="slidenum">
              <a:rPr lang="en-US" smtClean="0"/>
              <a:pPr>
                <a:defRPr/>
              </a:pPr>
              <a:t>10</a:t>
            </a:fld>
            <a:endParaRPr lang="en-US"/>
          </a:p>
        </p:txBody>
      </p:sp>
      <p:sp>
        <p:nvSpPr>
          <p:cNvPr id="10242" name="Title 1"/>
          <p:cNvSpPr>
            <a:spLocks noGrp="1"/>
          </p:cNvSpPr>
          <p:nvPr>
            <p:ph type="title"/>
          </p:nvPr>
        </p:nvSpPr>
        <p:spPr>
          <a:xfrm>
            <a:off x="609600" y="609600"/>
            <a:ext cx="8229600" cy="1066800"/>
          </a:xfrm>
        </p:spPr>
        <p:txBody>
          <a:bodyPr/>
          <a:lstStyle/>
          <a:p>
            <a:pPr eaLnBrk="1" hangingPunct="1"/>
            <a:r>
              <a:rPr lang="fa-IR" smtClean="0"/>
              <a:t>اتیولوژی:                                       </a:t>
            </a:r>
            <a:endParaRPr lang="en-US" smtClean="0"/>
          </a:p>
        </p:txBody>
      </p:sp>
    </p:spTree>
    <p:extLst>
      <p:ext uri="{BB962C8B-B14F-4D97-AF65-F5344CB8AC3E}">
        <p14:creationId xmlns:p14="http://schemas.microsoft.com/office/powerpoint/2010/main" val="1572738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685800" y="1219200"/>
            <a:ext cx="8229600" cy="5638800"/>
          </a:xfrm>
        </p:spPr>
        <p:txBody>
          <a:bodyPr/>
          <a:lstStyle/>
          <a:p>
            <a:pPr algn="r" eaLnBrk="1" hangingPunct="1">
              <a:buFont typeface="Georgia" pitchFamily="18" charset="0"/>
              <a:buNone/>
            </a:pPr>
            <a:r>
              <a:rPr lang="fa-IR" dirty="0" smtClean="0"/>
              <a:t>عفونت های فوق همراه با سراتیا و سودوموناس در عفونت های راجعه و عفونت ناشی از دستکاری مجاری ادراری،سنگ یا انسداد دخیل می باشند.                                                           </a:t>
            </a:r>
          </a:p>
          <a:p>
            <a:pPr algn="r" eaLnBrk="1" hangingPunct="1">
              <a:buFont typeface="Georgia" pitchFamily="18" charset="0"/>
              <a:buNone/>
            </a:pPr>
            <a:r>
              <a:rPr lang="fa-IR" dirty="0" smtClean="0"/>
              <a:t>پروتئوس و کلبسیلا غالبا در بیماران مبتلا به سنگ ادراری رویت می شود پروتوس با ایجاد اوره آز وکلبسیلا با ایجاد ماده خارج سلولی و پلی ساکارید تشکیل سنگ را میسر می کنند.                          </a:t>
            </a:r>
          </a:p>
          <a:p>
            <a:pPr algn="r" rtl="1" eaLnBrk="1" hangingPunct="1">
              <a:buFont typeface="Georgia" pitchFamily="18" charset="0"/>
              <a:buNone/>
            </a:pPr>
            <a:r>
              <a:rPr lang="fa-IR" dirty="0" smtClean="0"/>
              <a:t>استافیلوکوک ساپروفیتیکوس مسؤول ایجاد 10-15% از </a:t>
            </a:r>
            <a:r>
              <a:rPr lang="en-US" dirty="0" smtClean="0"/>
              <a:t>UTI</a:t>
            </a:r>
            <a:r>
              <a:rPr lang="fa-IR" dirty="0" smtClean="0"/>
              <a:t> حاد علامتدار در خانم های جوان می باشد.   </a:t>
            </a:r>
          </a:p>
          <a:p>
            <a:pPr algn="r" rtl="1" eaLnBrk="1" hangingPunct="1">
              <a:buFont typeface="Georgia" pitchFamily="18" charset="0"/>
              <a:buNone/>
            </a:pPr>
            <a:r>
              <a:rPr lang="fa-IR" dirty="0" smtClean="0"/>
              <a:t>انتروکوکسی و استافیلوکوک اورئوس باعث ایجاد عفونت در بیماران مبتلا به سنگ یا بیمارانی که قبلا لوله گذاری یا جراحی شدند می گردد.</a:t>
            </a:r>
            <a:endParaRPr lang="en-US" dirty="0" smtClean="0"/>
          </a:p>
        </p:txBody>
      </p:sp>
      <p:sp>
        <p:nvSpPr>
          <p:cNvPr id="4" name="Slide Number Placeholder 3"/>
          <p:cNvSpPr>
            <a:spLocks noGrp="1"/>
          </p:cNvSpPr>
          <p:nvPr>
            <p:ph type="sldNum" sz="quarter" idx="12"/>
          </p:nvPr>
        </p:nvSpPr>
        <p:spPr/>
        <p:txBody>
          <a:bodyPr/>
          <a:lstStyle/>
          <a:p>
            <a:pPr>
              <a:defRPr/>
            </a:pPr>
            <a:fld id="{5635C542-BF57-4287-9FAF-FC9572C455AD}" type="slidenum">
              <a:rPr lang="en-US" smtClean="0"/>
              <a:pPr>
                <a:defRPr/>
              </a:pPr>
              <a:t>11</a:t>
            </a:fld>
            <a:endParaRPr lang="en-US"/>
          </a:p>
        </p:txBody>
      </p:sp>
    </p:spTree>
    <p:extLst>
      <p:ext uri="{BB962C8B-B14F-4D97-AF65-F5344CB8AC3E}">
        <p14:creationId xmlns:p14="http://schemas.microsoft.com/office/powerpoint/2010/main" val="1399822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838200"/>
            <a:ext cx="8229600" cy="5735638"/>
          </a:xfrm>
        </p:spPr>
        <p:txBody>
          <a:bodyPr/>
          <a:lstStyle/>
          <a:p>
            <a:pPr algn="r" eaLnBrk="1" hangingPunct="1">
              <a:buFont typeface="Georgia" pitchFamily="18" charset="0"/>
              <a:buNone/>
            </a:pPr>
            <a:r>
              <a:rPr lang="fa-IR" smtClean="0"/>
              <a:t>حدود یک سوم زنان مبتلا به دیزوری و تکرر ادرار مقدار اندکی باکتری در کشت میانه ادرار دارند یا کشت انها کاملا استریل می باشد که قبلا به این بیماران مبتلایان به سندرم اورترال گفته می شد.</a:t>
            </a:r>
          </a:p>
          <a:p>
            <a:pPr algn="r" eaLnBrk="1" hangingPunct="1">
              <a:buFont typeface="Georgia" pitchFamily="18" charset="0"/>
              <a:buNone/>
            </a:pPr>
            <a:endParaRPr lang="fa-IR" smtClean="0"/>
          </a:p>
          <a:p>
            <a:pPr algn="r" eaLnBrk="1" hangingPunct="1">
              <a:buFont typeface="Georgia" pitchFamily="18" charset="0"/>
              <a:buNone/>
            </a:pPr>
            <a:r>
              <a:rPr lang="fa-IR" smtClean="0"/>
              <a:t>حدود سه چهارم از این خانم ها، پیوری خواهند داشت در حالی که یک چهارم این زنان پیوری نداشته و شواهد اندکی از عفونت را بروز می دهند.</a:t>
            </a:r>
          </a:p>
          <a:p>
            <a:pPr algn="r" eaLnBrk="1" hangingPunct="1">
              <a:buFont typeface="Georgia" pitchFamily="18" charset="0"/>
              <a:buNone/>
            </a:pPr>
            <a:r>
              <a:rPr lang="fa-IR" smtClean="0"/>
              <a:t> در زنانی که پیوری دارند دو دسته از پاتوژنها مسؤول می باشند:</a:t>
            </a:r>
          </a:p>
          <a:p>
            <a:pPr algn="r" eaLnBrk="1" hangingPunct="1">
              <a:buFont typeface="Georgia" pitchFamily="18" charset="0"/>
              <a:buNone/>
            </a:pPr>
            <a:endParaRPr lang="fa-IR" smtClean="0"/>
          </a:p>
          <a:p>
            <a:pPr algn="r" rtl="1" eaLnBrk="1" hangingPunct="1">
              <a:buFont typeface="Georgia" pitchFamily="18" charset="0"/>
              <a:buNone/>
            </a:pPr>
            <a:r>
              <a:rPr lang="fa-IR" smtClean="0"/>
              <a:t>1 باکتری های معمول: </a:t>
            </a:r>
            <a:r>
              <a:rPr lang="en-US" smtClean="0"/>
              <a:t>Ecoli</a:t>
            </a:r>
            <a:r>
              <a:rPr lang="fa-IR" smtClean="0"/>
              <a:t>، استافیلوکوک ساپروفیتیکوس، کلبسیلا </a:t>
            </a:r>
          </a:p>
          <a:p>
            <a:pPr algn="r" rtl="1" eaLnBrk="1" hangingPunct="1">
              <a:buFont typeface="Georgia" pitchFamily="18" charset="0"/>
              <a:buNone/>
            </a:pPr>
            <a:r>
              <a:rPr lang="fa-IR" smtClean="0"/>
              <a:t>2 پاتوژنهای منتقله از راه جنسی: کلامیدیا تراکوماتیس نایسریا گونوره و هرپس سیمپلکس               </a:t>
            </a:r>
          </a:p>
        </p:txBody>
      </p:sp>
      <p:sp>
        <p:nvSpPr>
          <p:cNvPr id="4" name="Slide Number Placeholder 3"/>
          <p:cNvSpPr>
            <a:spLocks noGrp="1"/>
          </p:cNvSpPr>
          <p:nvPr>
            <p:ph type="sldNum" sz="quarter" idx="12"/>
          </p:nvPr>
        </p:nvSpPr>
        <p:spPr/>
        <p:txBody>
          <a:bodyPr/>
          <a:lstStyle/>
          <a:p>
            <a:pPr>
              <a:defRPr/>
            </a:pPr>
            <a:fld id="{244DCC82-09B6-4A9A-9471-C71A3F5F8D61}" type="slidenum">
              <a:rPr lang="en-US" smtClean="0"/>
              <a:pPr>
                <a:defRPr/>
              </a:pPr>
              <a:t>12</a:t>
            </a:fld>
            <a:endParaRPr lang="en-US"/>
          </a:p>
        </p:txBody>
      </p:sp>
    </p:spTree>
    <p:extLst>
      <p:ext uri="{BB962C8B-B14F-4D97-AF65-F5344CB8AC3E}">
        <p14:creationId xmlns:p14="http://schemas.microsoft.com/office/powerpoint/2010/main" val="1386775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457200" y="609600"/>
            <a:ext cx="8229600" cy="5354638"/>
          </a:xfrm>
        </p:spPr>
        <p:txBody>
          <a:bodyPr/>
          <a:lstStyle/>
          <a:p>
            <a:pPr algn="r" eaLnBrk="1" hangingPunct="1">
              <a:buFont typeface="Georgia" pitchFamily="18" charset="0"/>
              <a:buNone/>
            </a:pPr>
            <a:r>
              <a:rPr lang="fa-IR" dirty="0" smtClean="0"/>
              <a:t>در مواردی که پاتوژن های مسؤول در زنانی که مبتلا به علایم حاد ادراری و پیوری هستند </a:t>
            </a:r>
            <a:r>
              <a:rPr lang="fa-IR" sz="3200" dirty="0" smtClean="0"/>
              <a:t>کلامیدیا تراکوماتیس نایسریا گونوره و هرپس سیمپلکس</a:t>
            </a:r>
            <a:r>
              <a:rPr lang="fa-IR" dirty="0" smtClean="0"/>
              <a:t> می باشد ممکن است کشت ادرار حتی از راه سوپرا پوبیک هم منفی باشد این پاتوژن ها بیشتر در زنان جوانی که از نظر جنسی فعال بوده و شریک جنسی جدیدی داشته باشند یافت می گردد.  </a:t>
            </a:r>
          </a:p>
          <a:p>
            <a:pPr algn="r" eaLnBrk="1" hangingPunct="1">
              <a:buFont typeface="Georgia" pitchFamily="18" charset="0"/>
              <a:buNone/>
            </a:pPr>
            <a:endParaRPr lang="fa-IR" dirty="0" smtClean="0"/>
          </a:p>
          <a:p>
            <a:pPr algn="r" eaLnBrk="1" hangingPunct="1">
              <a:buFont typeface="Georgia" pitchFamily="18" charset="0"/>
              <a:buNone/>
            </a:pPr>
            <a:r>
              <a:rPr lang="fa-IR" dirty="0" smtClean="0"/>
              <a:t>اوره آپلاسما و اوره آ لیتیکوم قادر به ایجاد اورتریت و سیستیت می باشند. همچنین همراه با مایکوپلاسما هومینیس قادر به ایجاد پروستاتیت حاد و پیلونفریت نیز هستند.                                               </a:t>
            </a:r>
            <a:endParaRPr lang="en-US" dirty="0" smtClean="0"/>
          </a:p>
        </p:txBody>
      </p:sp>
      <p:sp>
        <p:nvSpPr>
          <p:cNvPr id="4" name="Slide Number Placeholder 3"/>
          <p:cNvSpPr>
            <a:spLocks noGrp="1"/>
          </p:cNvSpPr>
          <p:nvPr>
            <p:ph type="sldNum" sz="quarter" idx="12"/>
          </p:nvPr>
        </p:nvSpPr>
        <p:spPr/>
        <p:txBody>
          <a:bodyPr/>
          <a:lstStyle/>
          <a:p>
            <a:pPr>
              <a:defRPr/>
            </a:pPr>
            <a:fld id="{CA37FEB4-CF04-4CB7-9FF4-A924BD3D92F8}" type="slidenum">
              <a:rPr lang="en-US" smtClean="0"/>
              <a:pPr>
                <a:defRPr/>
              </a:pPr>
              <a:t>13</a:t>
            </a:fld>
            <a:endParaRPr lang="en-US"/>
          </a:p>
        </p:txBody>
      </p:sp>
    </p:spTree>
    <p:extLst>
      <p:ext uri="{BB962C8B-B14F-4D97-AF65-F5344CB8AC3E}">
        <p14:creationId xmlns:p14="http://schemas.microsoft.com/office/powerpoint/2010/main" val="490061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533400" y="1066800"/>
            <a:ext cx="8229600" cy="4324350"/>
          </a:xfrm>
        </p:spPr>
        <p:txBody>
          <a:bodyPr/>
          <a:lstStyle/>
          <a:p>
            <a:pPr algn="r" eaLnBrk="1" hangingPunct="1">
              <a:buFont typeface="Georgia" pitchFamily="18" charset="0"/>
              <a:buNone/>
            </a:pPr>
            <a:r>
              <a:rPr lang="fa-IR" smtClean="0"/>
              <a:t> در اپیدمی ها اغلب </a:t>
            </a:r>
            <a:r>
              <a:rPr lang="fa-IR" sz="3200" smtClean="0"/>
              <a:t>آدنو ویروس </a:t>
            </a:r>
            <a:r>
              <a:rPr lang="fa-IR" smtClean="0"/>
              <a:t>در بچه ها و بالغین جوان </a:t>
            </a:r>
            <a:r>
              <a:rPr lang="fa-IR" sz="3200" smtClean="0"/>
              <a:t>سیستیت هموراژیک</a:t>
            </a:r>
            <a:r>
              <a:rPr lang="fa-IR" sz="2400" smtClean="0"/>
              <a:t> </a:t>
            </a:r>
            <a:r>
              <a:rPr lang="fa-IR" smtClean="0"/>
              <a:t>ایجاد می نماید.                                            </a:t>
            </a:r>
          </a:p>
          <a:p>
            <a:pPr algn="r" eaLnBrk="1" hangingPunct="1">
              <a:buFont typeface="Georgia" pitchFamily="18" charset="0"/>
              <a:buNone/>
            </a:pPr>
            <a:endParaRPr lang="fa-IR" smtClean="0"/>
          </a:p>
          <a:p>
            <a:pPr algn="r" eaLnBrk="1" hangingPunct="1">
              <a:buFont typeface="Georgia" pitchFamily="18" charset="0"/>
              <a:buNone/>
            </a:pPr>
            <a:r>
              <a:rPr lang="fa-IR" smtClean="0"/>
              <a:t>در ادرار بیماران دیابتی یا بیمارانی که دارای سوند ادراری می باشند به طور شایع کاندیدا ودیگر گونه های قارچی نیز کلونیزه می شوند.</a:t>
            </a:r>
          </a:p>
        </p:txBody>
      </p:sp>
      <p:sp>
        <p:nvSpPr>
          <p:cNvPr id="4" name="Slide Number Placeholder 3"/>
          <p:cNvSpPr>
            <a:spLocks noGrp="1"/>
          </p:cNvSpPr>
          <p:nvPr>
            <p:ph type="sldNum" sz="quarter" idx="12"/>
          </p:nvPr>
        </p:nvSpPr>
        <p:spPr/>
        <p:txBody>
          <a:bodyPr/>
          <a:lstStyle/>
          <a:p>
            <a:pPr>
              <a:defRPr/>
            </a:pPr>
            <a:fld id="{6628C525-77B0-4583-AD14-AFDEDE2ED7C2}" type="slidenum">
              <a:rPr lang="en-US" smtClean="0"/>
              <a:pPr>
                <a:defRPr/>
              </a:pPr>
              <a:t>14</a:t>
            </a:fld>
            <a:endParaRPr lang="en-US"/>
          </a:p>
        </p:txBody>
      </p:sp>
    </p:spTree>
    <p:extLst>
      <p:ext uri="{BB962C8B-B14F-4D97-AF65-F5344CB8AC3E}">
        <p14:creationId xmlns:p14="http://schemas.microsoft.com/office/powerpoint/2010/main" val="1653093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315200" cy="1154097"/>
          </a:xfrm>
        </p:spPr>
        <p:txBody>
          <a:bodyPr>
            <a:normAutofit/>
          </a:bodyPr>
          <a:lstStyle/>
          <a:p>
            <a:pPr algn="r"/>
            <a:r>
              <a:rPr lang="fa-IR" sz="4900" dirty="0" smtClean="0">
                <a:solidFill>
                  <a:schemeClr val="accent2"/>
                </a:solidFill>
                <a:latin typeface="+mn-lt"/>
                <a:cs typeface="2  Mehr" panose="00000700000000000000" pitchFamily="2" charset="-78"/>
              </a:rPr>
              <a:t>پاتوژنز</a:t>
            </a:r>
            <a:r>
              <a:rPr lang="fa-IR" b="1" dirty="0" smtClean="0">
                <a:cs typeface="B Kamran" pitchFamily="2" charset="-78"/>
              </a:rPr>
              <a:t>:</a:t>
            </a:r>
            <a:endParaRPr lang="fa-IR" b="1" dirty="0">
              <a:cs typeface="B Kamran" pitchFamily="2" charset="-78"/>
            </a:endParaRPr>
          </a:p>
        </p:txBody>
      </p:sp>
      <p:sp>
        <p:nvSpPr>
          <p:cNvPr id="3" name="Content Placeholder 2"/>
          <p:cNvSpPr>
            <a:spLocks noGrp="1"/>
          </p:cNvSpPr>
          <p:nvPr>
            <p:ph idx="1"/>
          </p:nvPr>
        </p:nvSpPr>
        <p:spPr>
          <a:xfrm>
            <a:off x="304800" y="1524000"/>
            <a:ext cx="8382000" cy="4785361"/>
          </a:xfrm>
        </p:spPr>
        <p:txBody>
          <a:bodyPr>
            <a:noAutofit/>
          </a:bodyPr>
          <a:lstStyle/>
          <a:p>
            <a:pPr algn="r" rtl="1"/>
            <a:r>
              <a:rPr lang="fa-IR" sz="2800" b="1" dirty="0" smtClean="0">
                <a:solidFill>
                  <a:schemeClr val="tx1">
                    <a:lumMod val="95000"/>
                    <a:lumOff val="5000"/>
                  </a:schemeClr>
                </a:solidFill>
                <a:latin typeface="+mj-lt"/>
                <a:cs typeface="B Kamran" pitchFamily="2" charset="-78"/>
              </a:rPr>
              <a:t>در </a:t>
            </a:r>
            <a:r>
              <a:rPr lang="fa-IR" sz="2800" b="1" dirty="0">
                <a:solidFill>
                  <a:schemeClr val="tx1">
                    <a:lumMod val="95000"/>
                    <a:lumOff val="5000"/>
                  </a:schemeClr>
                </a:solidFill>
                <a:latin typeface="+mj-lt"/>
                <a:cs typeface="B Kamran" pitchFamily="2" charset="-78"/>
              </a:rPr>
              <a:t>اکثر </a:t>
            </a:r>
            <a:r>
              <a:rPr lang="en-US" sz="2800" dirty="0">
                <a:solidFill>
                  <a:schemeClr val="tx1">
                    <a:lumMod val="95000"/>
                    <a:lumOff val="5000"/>
                  </a:schemeClr>
                </a:solidFill>
                <a:latin typeface="+mj-lt"/>
                <a:cs typeface="B Kamran" pitchFamily="2" charset="-78"/>
              </a:rPr>
              <a:t>UTI</a:t>
            </a:r>
            <a:r>
              <a:rPr lang="fa-IR" sz="2800" b="1" dirty="0">
                <a:solidFill>
                  <a:schemeClr val="tx1">
                    <a:lumMod val="95000"/>
                    <a:lumOff val="5000"/>
                  </a:schemeClr>
                </a:solidFill>
                <a:latin typeface="+mj-lt"/>
                <a:cs typeface="B Kamran" pitchFamily="2" charset="-78"/>
              </a:rPr>
              <a:t>ها، باکتری با صعود از اورترا به مثانه عفونت ایجاد می کند</a:t>
            </a:r>
            <a:r>
              <a:rPr lang="fa-IR" sz="2800" b="1" dirty="0" smtClean="0">
                <a:solidFill>
                  <a:schemeClr val="tx1">
                    <a:lumMod val="95000"/>
                    <a:lumOff val="5000"/>
                  </a:schemeClr>
                </a:solidFill>
                <a:latin typeface="+mj-lt"/>
                <a:cs typeface="B Kamran" pitchFamily="2" charset="-78"/>
              </a:rPr>
              <a:t>. مسیر صعود از حالب به کلیه ، مسیری برای بسیاری از عفونت های پارانشیم کلیه است .گر </a:t>
            </a:r>
            <a:r>
              <a:rPr lang="fa-IR" sz="2800" b="1" dirty="0">
                <a:solidFill>
                  <a:schemeClr val="tx1">
                    <a:lumMod val="95000"/>
                    <a:lumOff val="5000"/>
                  </a:schemeClr>
                </a:solidFill>
                <a:latin typeface="+mj-lt"/>
                <a:cs typeface="B Kamran" pitchFamily="2" charset="-78"/>
              </a:rPr>
              <a:t>چه ورود باکتری به مثانه همیشه منجر به عفونت پایدار و علامت دار نمی </a:t>
            </a:r>
            <a:r>
              <a:rPr lang="fa-IR" sz="2800" b="1" dirty="0" smtClean="0">
                <a:solidFill>
                  <a:schemeClr val="tx1">
                    <a:lumMod val="95000"/>
                    <a:lumOff val="5000"/>
                  </a:schemeClr>
                </a:solidFill>
                <a:latin typeface="+mj-lt"/>
                <a:cs typeface="B Kamran" pitchFamily="2" charset="-78"/>
              </a:rPr>
              <a:t>شود.اثر متقابل میزبان ، پاتوژن و فاکتور های محیطی تعیین میکند که در گیری بافتی و عفونت علامت دار به وقوع خواهد پیوست یا خیر.</a:t>
            </a:r>
            <a:endParaRPr lang="en-US" sz="2800" b="1" dirty="0">
              <a:solidFill>
                <a:schemeClr val="tx1">
                  <a:lumMod val="95000"/>
                  <a:lumOff val="5000"/>
                </a:schemeClr>
              </a:solidFill>
              <a:latin typeface="+mj-lt"/>
              <a:cs typeface="B Kamran" pitchFamily="2" charset="-78"/>
            </a:endParaRPr>
          </a:p>
          <a:p>
            <a:pPr algn="r" rtl="1"/>
            <a:r>
              <a:rPr lang="fa-IR" sz="2800" b="1" dirty="0">
                <a:solidFill>
                  <a:schemeClr val="tx1">
                    <a:lumMod val="95000"/>
                    <a:lumOff val="5000"/>
                  </a:schemeClr>
                </a:solidFill>
                <a:latin typeface="+mj-lt"/>
                <a:cs typeface="B Kamran" pitchFamily="2" charset="-78"/>
              </a:rPr>
              <a:t>برای مثال، باکتری اغلب پس از </a:t>
            </a:r>
            <a:r>
              <a:rPr lang="fa-IR" sz="2800" b="1" dirty="0" smtClean="0">
                <a:solidFill>
                  <a:schemeClr val="tx1">
                    <a:lumMod val="95000"/>
                    <a:lumOff val="5000"/>
                  </a:schemeClr>
                </a:solidFill>
                <a:latin typeface="+mj-lt"/>
                <a:cs typeface="B Kamran" pitchFamily="2" charset="-78"/>
              </a:rPr>
              <a:t>تماس </a:t>
            </a:r>
            <a:r>
              <a:rPr lang="fa-IR" sz="2800" b="1" dirty="0">
                <a:solidFill>
                  <a:schemeClr val="tx1">
                    <a:lumMod val="95000"/>
                    <a:lumOff val="5000"/>
                  </a:schemeClr>
                </a:solidFill>
                <a:latin typeface="+mj-lt"/>
                <a:cs typeface="B Kamran" pitchFamily="2" charset="-78"/>
              </a:rPr>
              <a:t>جنسی وارد مثانه می شود و ادرار کردن نرمال و مکانیسم </a:t>
            </a:r>
            <a:r>
              <a:rPr lang="fa-IR" sz="2800" b="1" dirty="0" smtClean="0">
                <a:solidFill>
                  <a:schemeClr val="tx1">
                    <a:lumMod val="95000"/>
                    <a:lumOff val="5000"/>
                  </a:schemeClr>
                </a:solidFill>
                <a:latin typeface="+mj-lt"/>
                <a:cs typeface="B Kamran" pitchFamily="2" charset="-78"/>
              </a:rPr>
              <a:t>های </a:t>
            </a:r>
            <a:r>
              <a:rPr lang="fa-IR" sz="2800" b="1" dirty="0">
                <a:solidFill>
                  <a:schemeClr val="tx1">
                    <a:lumMod val="95000"/>
                    <a:lumOff val="5000"/>
                  </a:schemeClr>
                </a:solidFill>
                <a:latin typeface="+mj-lt"/>
                <a:cs typeface="B Kamran" pitchFamily="2" charset="-78"/>
              </a:rPr>
              <a:t>دفاعی ذاتی میزبان در مثانه این ارگانیسم را در مثانه حذف میکند.</a:t>
            </a:r>
            <a:endParaRPr lang="en-US" sz="2800" b="1" dirty="0">
              <a:solidFill>
                <a:schemeClr val="tx1">
                  <a:lumMod val="95000"/>
                  <a:lumOff val="5000"/>
                </a:schemeClr>
              </a:solidFill>
              <a:latin typeface="+mj-lt"/>
              <a:cs typeface="B Kamran" pitchFamily="2" charset="-78"/>
            </a:endParaRPr>
          </a:p>
          <a:p>
            <a:pPr algn="r" rtl="1"/>
            <a:r>
              <a:rPr lang="fa-IR" sz="2800" b="1" dirty="0">
                <a:solidFill>
                  <a:schemeClr val="tx1">
                    <a:lumMod val="95000"/>
                    <a:lumOff val="5000"/>
                  </a:schemeClr>
                </a:solidFill>
                <a:latin typeface="+mj-lt"/>
                <a:cs typeface="B Kamran" pitchFamily="2" charset="-78"/>
              </a:rPr>
              <a:t>باکتری ها از راه جریان خون می توانند به دستگاه ادراری دسترسی پیدا کنند.انتشار هماتوژن مسئول کمتر از 2%از  </a:t>
            </a:r>
            <a:r>
              <a:rPr lang="en-US" sz="2800" dirty="0">
                <a:solidFill>
                  <a:schemeClr val="tx1">
                    <a:lumMod val="95000"/>
                    <a:lumOff val="5000"/>
                  </a:schemeClr>
                </a:solidFill>
                <a:latin typeface="+mj-lt"/>
                <a:cs typeface="B Kamran" pitchFamily="2" charset="-78"/>
              </a:rPr>
              <a:t>UTI</a:t>
            </a:r>
            <a:r>
              <a:rPr lang="fa-IR" sz="2800" b="1" dirty="0">
                <a:solidFill>
                  <a:schemeClr val="tx1">
                    <a:lumMod val="95000"/>
                    <a:lumOff val="5000"/>
                  </a:schemeClr>
                </a:solidFill>
                <a:latin typeface="+mj-lt"/>
                <a:cs typeface="B Kamran" pitchFamily="2" charset="-78"/>
              </a:rPr>
              <a:t>های اثبات شده است و معمولا ناشی از ارگانیسم های بیماری زا مثل سالمونلا و استاف اورئوس است</a:t>
            </a:r>
            <a:r>
              <a:rPr lang="fa-IR" sz="2400" b="1" dirty="0">
                <a:cs typeface="B Kamran" pitchFamily="2" charset="-78"/>
              </a:rPr>
              <a:t>.</a:t>
            </a:r>
            <a:endParaRPr lang="en-US" sz="2400" b="1" dirty="0">
              <a:cs typeface="B Kamran" pitchFamily="2" charset="-78"/>
            </a:endParaRPr>
          </a:p>
          <a:p>
            <a:pPr rtl="1"/>
            <a:endParaRPr lang="fa-IR" sz="2400" b="1" dirty="0">
              <a:cs typeface="B Kamran" pitchFamily="2" charset="-78"/>
            </a:endParaRPr>
          </a:p>
          <a:p>
            <a:pPr algn="r" rtl="1"/>
            <a:endParaRPr lang="fa-IR" sz="2400" b="1" dirty="0">
              <a:cs typeface="B Kamran" pitchFamily="2" charset="-78"/>
            </a:endParaRPr>
          </a:p>
        </p:txBody>
      </p:sp>
    </p:spTree>
    <p:extLst>
      <p:ext uri="{BB962C8B-B14F-4D97-AF65-F5344CB8AC3E}">
        <p14:creationId xmlns:p14="http://schemas.microsoft.com/office/powerpoint/2010/main" val="3729561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990600"/>
            <a:ext cx="8229600" cy="579438"/>
          </a:xfrm>
        </p:spPr>
        <p:txBody>
          <a:bodyPr>
            <a:normAutofit fontScale="90000"/>
          </a:bodyPr>
          <a:lstStyle/>
          <a:p>
            <a:pPr algn="l" rtl="1"/>
            <a:r>
              <a:rPr lang="en-US" b="1" dirty="0">
                <a:solidFill>
                  <a:schemeClr val="accent2"/>
                </a:solidFill>
                <a:cs typeface="B Kamran" pitchFamily="2" charset="-78"/>
              </a:rPr>
              <a:t> </a:t>
            </a:r>
            <a:r>
              <a:rPr lang="fa-IR" b="1" dirty="0">
                <a:solidFill>
                  <a:schemeClr val="accent2"/>
                </a:solidFill>
                <a:cs typeface="B Kamran" pitchFamily="2" charset="-78"/>
              </a:rPr>
              <a:t>ورود پاتوژن و ایجاد </a:t>
            </a:r>
            <a:r>
              <a:rPr lang="en-US" dirty="0">
                <a:solidFill>
                  <a:schemeClr val="accent2"/>
                </a:solidFill>
                <a:cs typeface="B Kamran" pitchFamily="2" charset="-78"/>
              </a:rPr>
              <a:t>UTI</a:t>
            </a:r>
            <a:r>
              <a:rPr lang="en-US" b="1" dirty="0">
                <a:solidFill>
                  <a:schemeClr val="accent2"/>
                </a:solidFill>
                <a:cs typeface="B Kamran" pitchFamily="2" charset="-78"/>
              </a:rPr>
              <a:t> </a:t>
            </a:r>
            <a:r>
              <a:rPr lang="fa-IR" b="1" dirty="0">
                <a:solidFill>
                  <a:schemeClr val="accent2"/>
                </a:solidFill>
                <a:cs typeface="B Kamran" pitchFamily="2" charset="-78"/>
              </a:rPr>
              <a:t>به عوامل زیر بستگی</a:t>
            </a:r>
            <a:r>
              <a:rPr lang="en-US" b="1" dirty="0">
                <a:solidFill>
                  <a:schemeClr val="accent2"/>
                </a:solidFill>
                <a:cs typeface="B Kamran" pitchFamily="2" charset="-78"/>
              </a:rPr>
              <a:t> </a:t>
            </a:r>
            <a:r>
              <a:rPr lang="fa-IR" b="1" dirty="0">
                <a:solidFill>
                  <a:schemeClr val="accent2"/>
                </a:solidFill>
                <a:cs typeface="B Kamran" pitchFamily="2" charset="-78"/>
              </a:rPr>
              <a:t>دارد</a:t>
            </a:r>
            <a:r>
              <a:rPr lang="fa-IR" b="1" dirty="0" smtClean="0">
                <a:solidFill>
                  <a:schemeClr val="accent2"/>
                </a:solidFill>
                <a:cs typeface="B Kamran" pitchFamily="2" charset="-78"/>
              </a:rPr>
              <a:t>:</a:t>
            </a:r>
            <a:endParaRPr lang="fa-IR" b="1" dirty="0">
              <a:solidFill>
                <a:schemeClr val="accent2"/>
              </a:solidFill>
              <a:cs typeface="B Kamran" pitchFamily="2" charset="-78"/>
            </a:endParaRPr>
          </a:p>
        </p:txBody>
      </p:sp>
      <p:sp>
        <p:nvSpPr>
          <p:cNvPr id="3" name="Content Placeholder 2"/>
          <p:cNvSpPr>
            <a:spLocks noGrp="1"/>
          </p:cNvSpPr>
          <p:nvPr>
            <p:ph idx="1"/>
          </p:nvPr>
        </p:nvSpPr>
        <p:spPr>
          <a:xfrm>
            <a:off x="457200" y="2362200"/>
            <a:ext cx="8229600" cy="3687763"/>
          </a:xfrm>
        </p:spPr>
        <p:txBody>
          <a:bodyPr>
            <a:normAutofit/>
          </a:bodyPr>
          <a:lstStyle/>
          <a:p>
            <a:pPr algn="r" rtl="1"/>
            <a:r>
              <a:rPr lang="fa-IR" sz="3200" b="1" dirty="0" smtClean="0">
                <a:solidFill>
                  <a:schemeClr val="accent2"/>
                </a:solidFill>
                <a:latin typeface="+mj-lt"/>
                <a:cs typeface="B Kamran" pitchFamily="2" charset="-78"/>
              </a:rPr>
              <a:t>-فاکتور های محیطی: </a:t>
            </a:r>
            <a:r>
              <a:rPr lang="fa-IR" sz="3200" b="1" dirty="0" smtClean="0">
                <a:latin typeface="+mj-lt"/>
                <a:cs typeface="B Kamran" pitchFamily="2" charset="-78"/>
              </a:rPr>
              <a:t>در خانم ها، اکولوژی واژینال یک فاکتور مهم است که روی خطر پیدایش </a:t>
            </a:r>
            <a:r>
              <a:rPr lang="en-US" sz="3200" dirty="0" smtClean="0">
                <a:latin typeface="+mj-lt"/>
                <a:cs typeface="B Kamran" pitchFamily="2" charset="-78"/>
              </a:rPr>
              <a:t>UTI</a:t>
            </a:r>
            <a:r>
              <a:rPr lang="fa-IR" sz="3200" b="1" dirty="0" smtClean="0">
                <a:latin typeface="+mj-lt"/>
                <a:cs typeface="B Kamran" pitchFamily="2" charset="-78"/>
              </a:rPr>
              <a:t>تاثیر می گذارد.کلونیزاسیون مدخل واژن و منطقه پری اورترا با ارگانیسم فلور روده ای (معمولا </a:t>
            </a:r>
            <a:r>
              <a:rPr lang="en-US" sz="3200" dirty="0" err="1" smtClean="0">
                <a:latin typeface="+mj-lt"/>
                <a:cs typeface="B Kamran" pitchFamily="2" charset="-78"/>
              </a:rPr>
              <a:t>E.coli</a:t>
            </a:r>
            <a:r>
              <a:rPr lang="fa-IR" sz="3200" b="1" dirty="0" smtClean="0">
                <a:latin typeface="+mj-lt"/>
                <a:cs typeface="B Kamran" pitchFamily="2" charset="-78"/>
              </a:rPr>
              <a:t>)گام اولیه در پاتوژن </a:t>
            </a:r>
            <a:r>
              <a:rPr lang="en-US" sz="3200" dirty="0" smtClean="0">
                <a:latin typeface="+mj-lt"/>
                <a:cs typeface="B Kamran" pitchFamily="2" charset="-78"/>
              </a:rPr>
              <a:t>UTI</a:t>
            </a:r>
            <a:r>
              <a:rPr lang="fa-IR" sz="3200" b="1" dirty="0" smtClean="0">
                <a:latin typeface="+mj-lt"/>
                <a:cs typeface="B Kamran" pitchFamily="2" charset="-78"/>
              </a:rPr>
              <a:t>است. تماس جنسی با افزایش ریسک کلونیزاسیون واژن با </a:t>
            </a:r>
            <a:r>
              <a:rPr lang="en-US" sz="3200" dirty="0" err="1" smtClean="0">
                <a:latin typeface="+mj-lt"/>
                <a:cs typeface="B Kamran" pitchFamily="2" charset="-78"/>
              </a:rPr>
              <a:t>E.coli</a:t>
            </a:r>
            <a:r>
              <a:rPr lang="fa-IR" sz="3200" b="1" dirty="0" smtClean="0">
                <a:latin typeface="+mj-lt"/>
                <a:cs typeface="B Kamran" pitchFamily="2" charset="-78"/>
              </a:rPr>
              <a:t> و در نتیجه ریسک </a:t>
            </a:r>
            <a:r>
              <a:rPr lang="en-US" sz="3200" dirty="0" smtClean="0">
                <a:latin typeface="+mj-lt"/>
                <a:cs typeface="B Kamran" pitchFamily="2" charset="-78"/>
              </a:rPr>
              <a:t>UTI</a:t>
            </a:r>
            <a:r>
              <a:rPr lang="fa-IR" sz="3200" b="1" dirty="0" smtClean="0">
                <a:latin typeface="+mj-lt"/>
                <a:cs typeface="B Kamran" pitchFamily="2" charset="-78"/>
              </a:rPr>
              <a:t> همراه است.</a:t>
            </a:r>
            <a:endParaRPr lang="fa-IR" sz="3200" b="1" dirty="0">
              <a:latin typeface="+mj-lt"/>
              <a:cs typeface="B Kamran" pitchFamily="2" charset="-78"/>
            </a:endParaRPr>
          </a:p>
        </p:txBody>
      </p:sp>
    </p:spTree>
    <p:extLst>
      <p:ext uri="{BB962C8B-B14F-4D97-AF65-F5344CB8AC3E}">
        <p14:creationId xmlns:p14="http://schemas.microsoft.com/office/powerpoint/2010/main" val="1440825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71600"/>
            <a:ext cx="7315200" cy="5090160"/>
          </a:xfrm>
        </p:spPr>
        <p:txBody>
          <a:bodyPr>
            <a:noAutofit/>
          </a:bodyPr>
          <a:lstStyle/>
          <a:p>
            <a:pPr algn="r" rtl="1"/>
            <a:r>
              <a:rPr lang="fa-IR" sz="2800" b="1" dirty="0" smtClean="0">
                <a:solidFill>
                  <a:schemeClr val="accent2"/>
                </a:solidFill>
                <a:cs typeface="B Kamran" pitchFamily="2" charset="-78"/>
              </a:rPr>
              <a:t>اختلالات اناتومیک و عملکردی: </a:t>
            </a:r>
            <a:r>
              <a:rPr lang="fa-IR" sz="2800" b="1" dirty="0" smtClean="0">
                <a:cs typeface="B Kamran" pitchFamily="2" charset="-78"/>
              </a:rPr>
              <a:t>هر عاملی که باعث استازادرار و یا انسداد شود فرد را مستعد </a:t>
            </a:r>
            <a:r>
              <a:rPr lang="en-US" sz="2800" dirty="0" smtClean="0">
                <a:cs typeface="B Kamran" pitchFamily="2" charset="-78"/>
              </a:rPr>
              <a:t>UTI</a:t>
            </a:r>
            <a:r>
              <a:rPr lang="fa-IR" sz="2800" b="1" dirty="0" smtClean="0">
                <a:cs typeface="B Kamran" pitchFamily="2" charset="-78"/>
              </a:rPr>
              <a:t> می کند.اجسام خارجی مثل سنگ یا کاتترهای ادراری یک سطح راکد برای کلونیزاسیون باکتری و ایجاد یک بیوفیلم پایدار می سازند.بنابراین رفلاکس مثانه به حالب، انسداد حالب ثانویه به هایپرتروفی پروستات ومثانه نوروژنیک یک محیط مناسب برای </a:t>
            </a:r>
            <a:r>
              <a:rPr lang="en-US" sz="2800" dirty="0" smtClean="0">
                <a:cs typeface="B Kamran" pitchFamily="2" charset="-78"/>
              </a:rPr>
              <a:t>UTI</a:t>
            </a:r>
            <a:r>
              <a:rPr lang="fa-IR" sz="2800" b="1" dirty="0" smtClean="0">
                <a:cs typeface="B Kamran" pitchFamily="2" charset="-78"/>
              </a:rPr>
              <a:t>ایجاد می کند.  فاکتور های اناتومیک به ویژه فاصله ی اورتر از مقعد به عنوان دلیل اولیه برای اینکه چرا </a:t>
            </a:r>
            <a:r>
              <a:rPr lang="en-US" sz="2800" dirty="0" smtClean="0">
                <a:cs typeface="B Kamran" pitchFamily="2" charset="-78"/>
              </a:rPr>
              <a:t>UTI</a:t>
            </a:r>
            <a:r>
              <a:rPr lang="fa-IR" sz="2800" b="1" dirty="0" smtClean="0">
                <a:cs typeface="B Kamran" pitchFamily="2" charset="-78"/>
              </a:rPr>
              <a:t> بیماری غالب زنان جوان نسبت به مردان جوان است در نظر گرفته می شود .</a:t>
            </a:r>
            <a:endParaRPr lang="en-US" sz="2800" b="1" dirty="0" smtClean="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2195615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599"/>
            <a:ext cx="7315200" cy="4175761"/>
          </a:xfrm>
        </p:spPr>
        <p:txBody>
          <a:bodyPr>
            <a:noAutofit/>
          </a:bodyPr>
          <a:lstStyle/>
          <a:p>
            <a:pPr algn="r" rtl="1"/>
            <a:r>
              <a:rPr lang="fa-IR" sz="2800" b="1" dirty="0" smtClean="0">
                <a:solidFill>
                  <a:schemeClr val="accent2"/>
                </a:solidFill>
                <a:cs typeface="B Kamran" pitchFamily="2" charset="-78"/>
              </a:rPr>
              <a:t>فاکتورهای میزبان: </a:t>
            </a:r>
            <a:r>
              <a:rPr lang="fa-IR" sz="2800" b="1" dirty="0" smtClean="0">
                <a:cs typeface="B Kamran" pitchFamily="2" charset="-78"/>
              </a:rPr>
              <a:t>زمینه ژنتیکی میزبان استعداد فرد به </a:t>
            </a:r>
            <a:r>
              <a:rPr lang="en-US" sz="2800" dirty="0" smtClean="0">
                <a:cs typeface="B Kamran" pitchFamily="2" charset="-78"/>
              </a:rPr>
              <a:t>UTI</a:t>
            </a:r>
            <a:r>
              <a:rPr lang="fa-IR" sz="2800" b="1" dirty="0" smtClean="0">
                <a:cs typeface="B Kamran" pitchFamily="2" charset="-78"/>
              </a:rPr>
              <a:t> راجعه را حداقل در بین زنان تحت تاثیر قرار می دهد.تمایل خانوادگی به </a:t>
            </a:r>
            <a:r>
              <a:rPr lang="en-US" sz="2800" dirty="0" smtClean="0">
                <a:cs typeface="B Kamran" pitchFamily="2" charset="-78"/>
              </a:rPr>
              <a:t>UTI</a:t>
            </a:r>
            <a:r>
              <a:rPr lang="fa-IR" sz="2800" b="1" dirty="0" smtClean="0">
                <a:cs typeface="B Kamran" pitchFamily="2" charset="-78"/>
              </a:rPr>
              <a:t> و پیلونفریت به خوبی اثبات شده است.خانم های با </a:t>
            </a:r>
            <a:r>
              <a:rPr lang="en-US" sz="2800" dirty="0" smtClean="0">
                <a:cs typeface="B Kamran" pitchFamily="2" charset="-78"/>
              </a:rPr>
              <a:t>UTI</a:t>
            </a:r>
            <a:r>
              <a:rPr lang="fa-IR" sz="2800" b="1" dirty="0" smtClean="0">
                <a:cs typeface="B Kamran" pitchFamily="2" charset="-78"/>
              </a:rPr>
              <a:t>راجعه بیشتر احتمال دارد که اولین </a:t>
            </a:r>
            <a:r>
              <a:rPr lang="en-US" sz="2800" dirty="0" smtClean="0">
                <a:cs typeface="B Kamran" pitchFamily="2" charset="-78"/>
              </a:rPr>
              <a:t>UTI</a:t>
            </a:r>
            <a:r>
              <a:rPr lang="fa-IR" sz="2800" b="1" dirty="0" smtClean="0">
                <a:cs typeface="B Kamran" pitchFamily="2" charset="-78"/>
              </a:rPr>
              <a:t>را در قبل از 15 سالگی گرفته باشند و یک سابقه مادری از </a:t>
            </a:r>
            <a:r>
              <a:rPr lang="en-US" sz="2800" dirty="0" smtClean="0">
                <a:cs typeface="B Kamran" pitchFamily="2" charset="-78"/>
              </a:rPr>
              <a:t>UTI</a:t>
            </a:r>
            <a:r>
              <a:rPr lang="fa-IR" sz="2800" b="1" dirty="0" smtClean="0">
                <a:cs typeface="B Kamran" pitchFamily="2" charset="-78"/>
              </a:rPr>
              <a:t> داشته باشند.یک جز پاتوژنز زمینه ای این تمایل خانوادگی به </a:t>
            </a:r>
            <a:r>
              <a:rPr lang="en-US" sz="2800" dirty="0" smtClean="0">
                <a:cs typeface="B Kamran" pitchFamily="2" charset="-78"/>
              </a:rPr>
              <a:t>UTI</a:t>
            </a:r>
            <a:r>
              <a:rPr lang="fa-IR" sz="2800" b="1" dirty="0" smtClean="0">
                <a:cs typeface="B Kamran" pitchFamily="2" charset="-78"/>
              </a:rPr>
              <a:t>راجعه ممکن است کلونیزاسیون واژینال پایدار با </a:t>
            </a:r>
            <a:r>
              <a:rPr lang="en-US" sz="2800" dirty="0" err="1" smtClean="0">
                <a:cs typeface="B Kamran" pitchFamily="2" charset="-78"/>
              </a:rPr>
              <a:t>E.coli</a:t>
            </a:r>
            <a:r>
              <a:rPr lang="fa-IR" sz="2800" b="1" dirty="0" smtClean="0">
                <a:cs typeface="B Kamran" pitchFamily="2" charset="-78"/>
              </a:rPr>
              <a:t>حتی در دوره های بی علامت باشد.</a:t>
            </a:r>
          </a:p>
          <a:p>
            <a:pPr algn="r" rtl="1"/>
            <a:r>
              <a:rPr lang="fa-IR" sz="2800" b="1" dirty="0" smtClean="0">
                <a:solidFill>
                  <a:schemeClr val="accent2"/>
                </a:solidFill>
                <a:cs typeface="B Kamran" pitchFamily="2" charset="-78"/>
              </a:rPr>
              <a:t>فاکتور </a:t>
            </a:r>
            <a:r>
              <a:rPr lang="fa-IR" sz="2800" b="1" dirty="0">
                <a:solidFill>
                  <a:schemeClr val="accent2"/>
                </a:solidFill>
                <a:cs typeface="B Kamran" pitchFamily="2" charset="-78"/>
              </a:rPr>
              <a:t>های میکروبی</a:t>
            </a:r>
            <a:endParaRPr lang="en-US" sz="2800" b="1" dirty="0" smtClean="0">
              <a:solidFill>
                <a:schemeClr val="accent2"/>
              </a:solidFill>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242451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533400" y="1447800"/>
            <a:ext cx="8229600" cy="5049838"/>
          </a:xfrm>
        </p:spPr>
        <p:txBody>
          <a:bodyPr>
            <a:normAutofit/>
          </a:bodyPr>
          <a:lstStyle/>
          <a:p>
            <a:pPr algn="r" rtl="1" eaLnBrk="1" hangingPunct="1">
              <a:buFont typeface="Georgia" pitchFamily="18" charset="0"/>
              <a:buNone/>
            </a:pPr>
            <a:r>
              <a:rPr lang="fa-IR" dirty="0" smtClean="0"/>
              <a:t>به صورت طبیعی مدخل واژن و قسمت دیستال پیشابراه توسط دیفترویید ها گونه های استرپتوکوک لاکتوباسیل وگونه های استافیلوکوکی کلونیزه  شده  ولی  باسیل های گرم منفی به طور شایع باعث ایجاد </a:t>
            </a:r>
            <a:r>
              <a:rPr lang="en-US" dirty="0" smtClean="0"/>
              <a:t>UTI</a:t>
            </a:r>
            <a:r>
              <a:rPr lang="fa-IR" dirty="0" smtClean="0"/>
              <a:t> می گردند. باسیل های گرم منفی در مدخل واژن و قسمت دیستال اورترا به طور طبیعی دیده نمی شوند.</a:t>
            </a:r>
          </a:p>
          <a:p>
            <a:pPr algn="r" rtl="1" eaLnBrk="1" hangingPunct="1">
              <a:buFont typeface="Georgia" pitchFamily="18" charset="0"/>
              <a:buNone/>
            </a:pPr>
            <a:endParaRPr lang="fa-IR" dirty="0" smtClean="0"/>
          </a:p>
          <a:p>
            <a:pPr algn="r" rtl="1" eaLnBrk="1" hangingPunct="1">
              <a:buFont typeface="Georgia" pitchFamily="18" charset="0"/>
              <a:buNone/>
            </a:pPr>
            <a:r>
              <a:rPr lang="fa-IR" dirty="0" smtClean="0"/>
              <a:t>عوامل زیر نقش مهمی در کلونیزاسیون اطراف اورترا با باسیل های گرم منفی دارد:</a:t>
            </a:r>
          </a:p>
          <a:p>
            <a:pPr algn="r" rtl="1" eaLnBrk="1" hangingPunct="1">
              <a:buFont typeface="Georgia" pitchFamily="18" charset="0"/>
              <a:buNone/>
            </a:pPr>
            <a:r>
              <a:rPr lang="fa-IR" dirty="0" smtClean="0"/>
              <a:t>1 تغییر فلور نرمال واژن بوسیله مصرف آنتی بیوتیک ها</a:t>
            </a:r>
          </a:p>
          <a:p>
            <a:pPr algn="r" rtl="1" eaLnBrk="1" hangingPunct="1">
              <a:buFont typeface="Georgia" pitchFamily="18" charset="0"/>
              <a:buNone/>
            </a:pPr>
            <a:r>
              <a:rPr lang="fa-IR" dirty="0" smtClean="0"/>
              <a:t>2سایر عفونت های تناسلی</a:t>
            </a:r>
          </a:p>
          <a:p>
            <a:pPr algn="r" rtl="1" eaLnBrk="1" hangingPunct="1">
              <a:buFont typeface="Georgia" pitchFamily="18" charset="0"/>
              <a:buNone/>
            </a:pPr>
            <a:r>
              <a:rPr lang="fa-IR" dirty="0" smtClean="0"/>
              <a:t>3روش های جلوگیری از بارداری مخصوصا مواد کشنده اسپرم واستفاده از دیافراگم</a:t>
            </a:r>
            <a:endParaRPr lang="en-US" dirty="0" smtClean="0"/>
          </a:p>
        </p:txBody>
      </p:sp>
      <p:sp>
        <p:nvSpPr>
          <p:cNvPr id="4" name="Slide Number Placeholder 3"/>
          <p:cNvSpPr>
            <a:spLocks noGrp="1"/>
          </p:cNvSpPr>
          <p:nvPr>
            <p:ph type="sldNum" sz="quarter" idx="12"/>
          </p:nvPr>
        </p:nvSpPr>
        <p:spPr/>
        <p:txBody>
          <a:bodyPr/>
          <a:lstStyle/>
          <a:p>
            <a:pPr>
              <a:defRPr/>
            </a:pPr>
            <a:fld id="{0E15F36D-49A7-43DB-93E5-1BBECD18181F}" type="slidenum">
              <a:rPr lang="en-US" smtClean="0"/>
              <a:pPr>
                <a:defRPr/>
              </a:pPr>
              <a:t>19</a:t>
            </a:fld>
            <a:endParaRPr lang="en-US"/>
          </a:p>
        </p:txBody>
      </p:sp>
      <p:sp>
        <p:nvSpPr>
          <p:cNvPr id="15362" name="Title 1"/>
          <p:cNvSpPr>
            <a:spLocks noGrp="1"/>
          </p:cNvSpPr>
          <p:nvPr>
            <p:ph type="title"/>
          </p:nvPr>
        </p:nvSpPr>
        <p:spPr>
          <a:xfrm>
            <a:off x="914400" y="533400"/>
            <a:ext cx="8229600" cy="1066800"/>
          </a:xfrm>
        </p:spPr>
        <p:txBody>
          <a:bodyPr/>
          <a:lstStyle/>
          <a:p>
            <a:pPr eaLnBrk="1" hangingPunct="1"/>
            <a:r>
              <a:rPr lang="fa-IR" smtClean="0"/>
              <a:t>پاتوژنز و منبع عفونت:                      </a:t>
            </a:r>
            <a:endParaRPr lang="en-US" smtClean="0"/>
          </a:p>
        </p:txBody>
      </p:sp>
    </p:spTree>
    <p:extLst>
      <p:ext uri="{BB962C8B-B14F-4D97-AF65-F5344CB8AC3E}">
        <p14:creationId xmlns:p14="http://schemas.microsoft.com/office/powerpoint/2010/main" val="1557443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590800"/>
            <a:ext cx="7315200" cy="685800"/>
          </a:xfrm>
        </p:spPr>
        <p:txBody>
          <a:bodyPr>
            <a:noAutofit/>
          </a:bodyPr>
          <a:lstStyle/>
          <a:p>
            <a:r>
              <a:rPr lang="en-US" altLang="en-US" sz="4800" dirty="0">
                <a:solidFill>
                  <a:schemeClr val="accent2"/>
                </a:solidFill>
              </a:rPr>
              <a:t>Urinary </a:t>
            </a:r>
            <a:r>
              <a:rPr lang="en-US" altLang="en-US" sz="4800" dirty="0" smtClean="0">
                <a:solidFill>
                  <a:schemeClr val="accent2"/>
                </a:solidFill>
              </a:rPr>
              <a:t>Tract </a:t>
            </a:r>
            <a:r>
              <a:rPr lang="en-US" altLang="en-US" sz="4800" dirty="0">
                <a:solidFill>
                  <a:schemeClr val="accent2"/>
                </a:solidFill>
              </a:rPr>
              <a:t>Infection</a:t>
            </a:r>
            <a:endParaRPr lang="fa-IR" sz="4800" dirty="0"/>
          </a:p>
        </p:txBody>
      </p:sp>
    </p:spTree>
    <p:extLst>
      <p:ext uri="{BB962C8B-B14F-4D97-AF65-F5344CB8AC3E}">
        <p14:creationId xmlns:p14="http://schemas.microsoft.com/office/powerpoint/2010/main" val="4168030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57200" y="762000"/>
            <a:ext cx="8229600" cy="5811838"/>
          </a:xfrm>
        </p:spPr>
        <p:txBody>
          <a:bodyPr/>
          <a:lstStyle/>
          <a:p>
            <a:pPr algn="r" rtl="1" eaLnBrk="1" hangingPunct="1">
              <a:buFont typeface="Georgia" pitchFamily="18" charset="0"/>
              <a:buNone/>
            </a:pPr>
            <a:r>
              <a:rPr lang="fa-IR" smtClean="0"/>
              <a:t>در حالت طبیعی لاکتو باسیل ایجادگر</a:t>
            </a:r>
            <a:r>
              <a:rPr lang="en-US" smtClean="0"/>
              <a:t>H2O2</a:t>
            </a:r>
            <a:r>
              <a:rPr lang="fa-IR" smtClean="0"/>
              <a:t>به مقدار فراوان در واژن وجود دارد. فقدان این لاکتوباسیل باعث تسهیل کلونیزاسیون </a:t>
            </a:r>
            <a:r>
              <a:rPr lang="en-US" smtClean="0"/>
              <a:t>E-coli</a:t>
            </a:r>
            <a:r>
              <a:rPr lang="fa-IR" smtClean="0"/>
              <a:t> می شود.</a:t>
            </a:r>
          </a:p>
          <a:p>
            <a:pPr algn="r" rtl="1" eaLnBrk="1" hangingPunct="1">
              <a:buFont typeface="Georgia" pitchFamily="18" charset="0"/>
              <a:buNone/>
            </a:pPr>
            <a:r>
              <a:rPr lang="fa-IR" smtClean="0"/>
              <a:t>مکانیسم های از بین بردن باکتری در مثانه عبارتند از:</a:t>
            </a:r>
          </a:p>
          <a:p>
            <a:pPr algn="r" rtl="1" eaLnBrk="1" hangingPunct="1">
              <a:buFont typeface="Georgia" pitchFamily="18" charset="0"/>
              <a:buNone/>
            </a:pPr>
            <a:r>
              <a:rPr lang="fa-IR" smtClean="0"/>
              <a:t>1 در اثر شویندگی و رقیق کنندگی ادرار </a:t>
            </a:r>
          </a:p>
          <a:p>
            <a:pPr algn="r" rtl="1" eaLnBrk="1" hangingPunct="1">
              <a:buFont typeface="Georgia" pitchFamily="18" charset="0"/>
              <a:buNone/>
            </a:pPr>
            <a:r>
              <a:rPr lang="fa-IR" smtClean="0"/>
              <a:t>2 خاصیت ضد باکتریال ادرار و مخاط مثانه</a:t>
            </a:r>
          </a:p>
          <a:p>
            <a:pPr algn="r" rtl="1" eaLnBrk="1" hangingPunct="1">
              <a:buFont typeface="Georgia" pitchFamily="18" charset="0"/>
              <a:buNone/>
            </a:pPr>
            <a:r>
              <a:rPr lang="fa-IR" smtClean="0"/>
              <a:t>در واقع غلظت بالای اوره و اسمولاریته بالای ادرار در داخل مثانه در افراد طبیعی باعث توقف رشد و ازبین رفتن باکتری ها می شود.</a:t>
            </a:r>
          </a:p>
          <a:p>
            <a:pPr algn="r" rtl="1" eaLnBrk="1" hangingPunct="1">
              <a:buFont typeface="Georgia" pitchFamily="18" charset="0"/>
              <a:buNone/>
            </a:pPr>
            <a:r>
              <a:rPr lang="fa-IR" smtClean="0"/>
              <a:t>همچنین ترشحات پروستات  هم خاصیت ضد باکتریایی دارد</a:t>
            </a:r>
          </a:p>
          <a:p>
            <a:pPr algn="r" rtl="1" eaLnBrk="1" hangingPunct="1">
              <a:buFont typeface="Georgia" pitchFamily="18" charset="0"/>
              <a:buNone/>
            </a:pPr>
            <a:r>
              <a:rPr lang="fa-IR" smtClean="0"/>
              <a:t>در بیماران بد حال مبتلا به بیماری های مزمن و افراد دریافت کننده داروهای سرکوبگر ایمنی امکان ایجاد پیلونفریت هماتوژن وجود دارد.</a:t>
            </a:r>
          </a:p>
          <a:p>
            <a:pPr algn="r" rtl="1" eaLnBrk="1" hangingPunct="1">
              <a:buFont typeface="Georgia" pitchFamily="18" charset="0"/>
              <a:buNone/>
            </a:pPr>
            <a:endParaRPr lang="en-US" smtClean="0"/>
          </a:p>
        </p:txBody>
      </p:sp>
      <p:sp>
        <p:nvSpPr>
          <p:cNvPr id="4" name="Slide Number Placeholder 3"/>
          <p:cNvSpPr>
            <a:spLocks noGrp="1"/>
          </p:cNvSpPr>
          <p:nvPr>
            <p:ph type="sldNum" sz="quarter" idx="12"/>
          </p:nvPr>
        </p:nvSpPr>
        <p:spPr/>
        <p:txBody>
          <a:bodyPr/>
          <a:lstStyle/>
          <a:p>
            <a:pPr>
              <a:defRPr/>
            </a:pPr>
            <a:fld id="{26A2D01A-F92C-4B61-B5EE-F4A57553D7FA}" type="slidenum">
              <a:rPr lang="en-US" smtClean="0"/>
              <a:pPr>
                <a:defRPr/>
              </a:pPr>
              <a:t>20</a:t>
            </a:fld>
            <a:endParaRPr lang="en-US"/>
          </a:p>
        </p:txBody>
      </p:sp>
    </p:spTree>
    <p:extLst>
      <p:ext uri="{BB962C8B-B14F-4D97-AF65-F5344CB8AC3E}">
        <p14:creationId xmlns:p14="http://schemas.microsoft.com/office/powerpoint/2010/main" val="27544295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609600" y="1143000"/>
            <a:ext cx="8229600" cy="4629150"/>
          </a:xfrm>
        </p:spPr>
        <p:txBody>
          <a:bodyPr>
            <a:normAutofit fontScale="92500" lnSpcReduction="10000"/>
          </a:bodyPr>
          <a:lstStyle/>
          <a:p>
            <a:pPr algn="r" eaLnBrk="1" hangingPunct="1">
              <a:buFont typeface="Georgia" pitchFamily="18" charset="0"/>
              <a:buNone/>
            </a:pPr>
            <a:r>
              <a:rPr lang="fa-IR" sz="3200" dirty="0" smtClean="0"/>
              <a:t>1جنسیت و فعالیت جنسی:</a:t>
            </a:r>
          </a:p>
          <a:p>
            <a:pPr algn="r" eaLnBrk="1" hangingPunct="1">
              <a:buFont typeface="Georgia" pitchFamily="18" charset="0"/>
              <a:buNone/>
            </a:pPr>
            <a:r>
              <a:rPr lang="fa-IR" dirty="0" smtClean="0"/>
              <a:t>پیشابراه خانم ها مستعد کلونیزاسیون با باسیل های گرم منفی می باشد </a:t>
            </a:r>
          </a:p>
          <a:p>
            <a:pPr algn="r" eaLnBrk="1" hangingPunct="1">
              <a:buFont typeface="Georgia" pitchFamily="18" charset="0"/>
              <a:buNone/>
            </a:pPr>
            <a:r>
              <a:rPr lang="fa-IR" dirty="0" smtClean="0"/>
              <a:t>که علل آن عبارتند از:</a:t>
            </a:r>
          </a:p>
          <a:p>
            <a:pPr algn="r" eaLnBrk="1" hangingPunct="1">
              <a:buFont typeface="Georgia" pitchFamily="18" charset="0"/>
              <a:buNone/>
            </a:pPr>
            <a:r>
              <a:rPr lang="fa-IR" dirty="0" smtClean="0"/>
              <a:t> - نزدیکی پیشابراه و معقد</a:t>
            </a:r>
          </a:p>
          <a:p>
            <a:pPr algn="r" rtl="1" eaLnBrk="1" hangingPunct="1">
              <a:buFont typeface="Georgia" pitchFamily="18" charset="0"/>
              <a:buNone/>
            </a:pPr>
            <a:r>
              <a:rPr lang="fa-IR" dirty="0" smtClean="0"/>
              <a:t>- طول اندک پیشابراه(حدود </a:t>
            </a:r>
            <a:r>
              <a:rPr lang="en-US" dirty="0" smtClean="0"/>
              <a:t>4cm</a:t>
            </a:r>
            <a:r>
              <a:rPr lang="fa-IR" dirty="0" smtClean="0"/>
              <a:t>)</a:t>
            </a:r>
          </a:p>
          <a:p>
            <a:pPr algn="r" rtl="1" eaLnBrk="1" hangingPunct="1">
              <a:buFont typeface="Georgia" pitchFamily="18" charset="0"/>
              <a:buNone/>
            </a:pPr>
            <a:r>
              <a:rPr lang="fa-IR" dirty="0" smtClean="0"/>
              <a:t>- خاتمه یافتن پیشابراه زیر لابیا</a:t>
            </a:r>
          </a:p>
          <a:p>
            <a:pPr algn="r" rtl="1" eaLnBrk="1" hangingPunct="1">
              <a:buFont typeface="Georgia" pitchFamily="18" charset="0"/>
              <a:buNone/>
            </a:pPr>
            <a:r>
              <a:rPr lang="fa-IR" sz="2400" dirty="0" smtClean="0"/>
              <a:t>انسداد پیشابراه ناشی از هایپرتروفی پروستات  عامل مهم مستعد کننده باکتریوری در مردان می باشد. و همجنس بازی بخاطر مقاربت مقعدی ریسک سیستیت را در مردان افزایش می دهد.</a:t>
            </a:r>
          </a:p>
          <a:p>
            <a:pPr algn="r" rtl="1" eaLnBrk="1" hangingPunct="1">
              <a:buFont typeface="Georgia" pitchFamily="18" charset="0"/>
              <a:buNone/>
            </a:pPr>
            <a:r>
              <a:rPr lang="fa-IR" sz="2400" dirty="0" smtClean="0"/>
              <a:t>ختنه نکردن نیز در نوزادان و مردان جوان  به عنوان ریسک فاکتور ابتلا به </a:t>
            </a:r>
            <a:r>
              <a:rPr lang="en-US" sz="2400" dirty="0" smtClean="0"/>
              <a:t>UTI</a:t>
            </a:r>
            <a:r>
              <a:rPr lang="fa-IR" sz="2400" dirty="0" smtClean="0"/>
              <a:t> شناخته شده است</a:t>
            </a:r>
            <a:r>
              <a:rPr lang="en-US" sz="2400" dirty="0" smtClean="0"/>
              <a:t>.</a:t>
            </a:r>
            <a:endParaRPr lang="fa-IR" sz="2400" dirty="0" smtClean="0"/>
          </a:p>
          <a:p>
            <a:pPr algn="r" rtl="1" eaLnBrk="1" hangingPunct="1">
              <a:buFont typeface="Georgia" pitchFamily="18" charset="0"/>
              <a:buNone/>
            </a:pPr>
            <a:r>
              <a:rPr lang="fa-IR" sz="2400" dirty="0" smtClean="0"/>
              <a:t>همچنین مبتلایان به</a:t>
            </a:r>
            <a:r>
              <a:rPr lang="en-US" sz="2400" dirty="0" smtClean="0"/>
              <a:t>HIV </a:t>
            </a:r>
            <a:r>
              <a:rPr lang="fa-IR" sz="2400" dirty="0" smtClean="0"/>
              <a:t> که شمارش </a:t>
            </a:r>
            <a:r>
              <a:rPr lang="en-US" sz="2400" dirty="0" smtClean="0"/>
              <a:t>CD4 </a:t>
            </a:r>
            <a:r>
              <a:rPr lang="fa-IR" sz="2400" dirty="0" smtClean="0"/>
              <a:t> آنها زیر200درمیکرولیتر است در معرض ریسک بالای </a:t>
            </a:r>
            <a:r>
              <a:rPr lang="en-US" sz="2400" dirty="0" smtClean="0"/>
              <a:t>UTI </a:t>
            </a:r>
            <a:r>
              <a:rPr lang="fa-IR" sz="2400" dirty="0" smtClean="0"/>
              <a:t>هستند.</a:t>
            </a:r>
            <a:endParaRPr lang="en-US" sz="2400" dirty="0" smtClean="0"/>
          </a:p>
        </p:txBody>
      </p:sp>
      <p:sp>
        <p:nvSpPr>
          <p:cNvPr id="4" name="Slide Number Placeholder 3"/>
          <p:cNvSpPr>
            <a:spLocks noGrp="1"/>
          </p:cNvSpPr>
          <p:nvPr>
            <p:ph type="sldNum" sz="quarter" idx="12"/>
          </p:nvPr>
        </p:nvSpPr>
        <p:spPr/>
        <p:txBody>
          <a:bodyPr/>
          <a:lstStyle/>
          <a:p>
            <a:pPr>
              <a:defRPr/>
            </a:pPr>
            <a:fld id="{23754580-CF28-441A-A152-8427297F6DBA}" type="slidenum">
              <a:rPr lang="en-US" smtClean="0"/>
              <a:pPr>
                <a:defRPr/>
              </a:pPr>
              <a:t>21</a:t>
            </a:fld>
            <a:endParaRPr lang="en-US"/>
          </a:p>
        </p:txBody>
      </p:sp>
      <p:sp>
        <p:nvSpPr>
          <p:cNvPr id="17410" name="Title 1"/>
          <p:cNvSpPr>
            <a:spLocks noGrp="1"/>
          </p:cNvSpPr>
          <p:nvPr>
            <p:ph type="title"/>
          </p:nvPr>
        </p:nvSpPr>
        <p:spPr>
          <a:xfrm>
            <a:off x="914400" y="228600"/>
            <a:ext cx="8229600" cy="1066800"/>
          </a:xfrm>
        </p:spPr>
        <p:txBody>
          <a:bodyPr/>
          <a:lstStyle/>
          <a:p>
            <a:pPr eaLnBrk="1" hangingPunct="1"/>
            <a:r>
              <a:rPr lang="fa-IR" smtClean="0"/>
              <a:t>عوامل موثر بر پاتوژنز:                       </a:t>
            </a:r>
            <a:endParaRPr lang="en-US" smtClean="0"/>
          </a:p>
        </p:txBody>
      </p:sp>
    </p:spTree>
    <p:extLst>
      <p:ext uri="{BB962C8B-B14F-4D97-AF65-F5344CB8AC3E}">
        <p14:creationId xmlns:p14="http://schemas.microsoft.com/office/powerpoint/2010/main" val="3507085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609600" y="914400"/>
            <a:ext cx="8229600" cy="4324350"/>
          </a:xfrm>
        </p:spPr>
        <p:txBody>
          <a:bodyPr>
            <a:normAutofit fontScale="92500" lnSpcReduction="20000"/>
          </a:bodyPr>
          <a:lstStyle/>
          <a:p>
            <a:pPr algn="r" rtl="1" eaLnBrk="1" hangingPunct="1">
              <a:buFont typeface="Georgia" pitchFamily="18" charset="0"/>
              <a:buNone/>
            </a:pPr>
            <a:r>
              <a:rPr lang="fa-IR" sz="3200" smtClean="0"/>
              <a:t>2 حاملگی:</a:t>
            </a:r>
          </a:p>
          <a:p>
            <a:pPr algn="r" rtl="1" eaLnBrk="1" hangingPunct="1">
              <a:buFont typeface="Georgia" pitchFamily="18" charset="0"/>
              <a:buNone/>
            </a:pPr>
            <a:r>
              <a:rPr lang="fa-IR" sz="3200" smtClean="0"/>
              <a:t>در 2-8%خانم های حامله </a:t>
            </a:r>
            <a:r>
              <a:rPr lang="en-US" sz="3200" smtClean="0"/>
              <a:t>UTI </a:t>
            </a:r>
            <a:r>
              <a:rPr lang="fa-IR" sz="3200" smtClean="0"/>
              <a:t>دیده می شود.</a:t>
            </a:r>
          </a:p>
          <a:p>
            <a:pPr algn="r" rtl="1" eaLnBrk="1" hangingPunct="1">
              <a:buFont typeface="Georgia" pitchFamily="18" charset="0"/>
              <a:buNone/>
            </a:pPr>
            <a:r>
              <a:rPr lang="fa-IR" sz="3200" smtClean="0"/>
              <a:t>عفونت مجاری ادراری فوقانی علامت دار در دوران بارداری شایع است. به طوری که 20-30% خانم های حامله ای که باکتریوری بدون علامت دارند در نهایت به پیلونفریت دچار می گردند. </a:t>
            </a:r>
            <a:r>
              <a:rPr lang="fa-IR" smtClean="0"/>
              <a:t>                                                    </a:t>
            </a:r>
          </a:p>
          <a:p>
            <a:pPr algn="r" rtl="1" eaLnBrk="1" hangingPunct="1">
              <a:buFont typeface="Georgia" pitchFamily="18" charset="0"/>
              <a:buNone/>
            </a:pPr>
            <a:r>
              <a:rPr lang="fa-IR" smtClean="0"/>
              <a:t>علل مستعد شدن خانم های باردار به عفونت ادراری فوقانی عبارتند از:</a:t>
            </a:r>
          </a:p>
          <a:p>
            <a:pPr algn="r" rtl="1" eaLnBrk="1" hangingPunct="1">
              <a:buFontTx/>
              <a:buChar char="-"/>
            </a:pPr>
            <a:r>
              <a:rPr lang="fa-IR" smtClean="0"/>
              <a:t>کاهش تون حالب</a:t>
            </a:r>
          </a:p>
          <a:p>
            <a:pPr algn="r" rtl="1" eaLnBrk="1" hangingPunct="1">
              <a:buFontTx/>
              <a:buChar char="-"/>
            </a:pPr>
            <a:r>
              <a:rPr lang="fa-IR" smtClean="0"/>
              <a:t>کاهش پریستالیسم حالب</a:t>
            </a:r>
          </a:p>
          <a:p>
            <a:pPr algn="r" rtl="1" eaLnBrk="1" hangingPunct="1">
              <a:buFontTx/>
              <a:buChar char="-"/>
            </a:pPr>
            <a:r>
              <a:rPr lang="fa-IR" smtClean="0"/>
              <a:t>نارسایی موقتی محل اتصال حالب به مثانه</a:t>
            </a:r>
          </a:p>
          <a:p>
            <a:pPr algn="r" rtl="1" eaLnBrk="1" hangingPunct="1">
              <a:buFont typeface="Georgia" pitchFamily="18" charset="0"/>
              <a:buNone/>
            </a:pPr>
            <a:r>
              <a:rPr lang="fa-IR" smtClean="0"/>
              <a:t>              </a:t>
            </a:r>
            <a:endParaRPr lang="en-US" smtClean="0"/>
          </a:p>
        </p:txBody>
      </p:sp>
      <p:sp>
        <p:nvSpPr>
          <p:cNvPr id="4" name="Slide Number Placeholder 3"/>
          <p:cNvSpPr>
            <a:spLocks noGrp="1"/>
          </p:cNvSpPr>
          <p:nvPr>
            <p:ph type="sldNum" sz="quarter" idx="12"/>
          </p:nvPr>
        </p:nvSpPr>
        <p:spPr/>
        <p:txBody>
          <a:bodyPr/>
          <a:lstStyle/>
          <a:p>
            <a:pPr>
              <a:defRPr/>
            </a:pPr>
            <a:fld id="{BA18461C-1716-4C95-830B-1F878628E0BF}" type="slidenum">
              <a:rPr lang="en-US" smtClean="0"/>
              <a:pPr>
                <a:defRPr/>
              </a:pPr>
              <a:t>22</a:t>
            </a:fld>
            <a:endParaRPr lang="en-US"/>
          </a:p>
        </p:txBody>
      </p:sp>
    </p:spTree>
    <p:extLst>
      <p:ext uri="{BB962C8B-B14F-4D97-AF65-F5344CB8AC3E}">
        <p14:creationId xmlns:p14="http://schemas.microsoft.com/office/powerpoint/2010/main" val="15634780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609600" y="990600"/>
            <a:ext cx="8229600" cy="4324350"/>
          </a:xfrm>
        </p:spPr>
        <p:txBody>
          <a:bodyPr>
            <a:normAutofit/>
          </a:bodyPr>
          <a:lstStyle/>
          <a:p>
            <a:pPr algn="r" rtl="1" eaLnBrk="1" hangingPunct="1">
              <a:buFont typeface="Georgia" pitchFamily="18" charset="0"/>
              <a:buNone/>
            </a:pPr>
            <a:r>
              <a:rPr lang="fa-IR" dirty="0" smtClean="0"/>
              <a:t>درپی ابتلا به </a:t>
            </a:r>
            <a:r>
              <a:rPr lang="en-US" dirty="0" smtClean="0"/>
              <a:t>UTI</a:t>
            </a:r>
            <a:r>
              <a:rPr lang="fa-IR" dirty="0" smtClean="0"/>
              <a:t>بخصوص در مجاری فوقانی در حین حاملگی میتواند با اختلالات زیر همراه باشد:</a:t>
            </a:r>
          </a:p>
          <a:p>
            <a:pPr algn="r" rtl="1" eaLnBrk="1" hangingPunct="1">
              <a:buFontTx/>
              <a:buChar char="-"/>
            </a:pPr>
            <a:r>
              <a:rPr lang="fa-IR" dirty="0" smtClean="0"/>
              <a:t>افزایش شیوع تولد نوزادان با وزن کم</a:t>
            </a:r>
          </a:p>
          <a:p>
            <a:pPr algn="r" rtl="1" eaLnBrk="1" hangingPunct="1">
              <a:buFontTx/>
              <a:buChar char="-"/>
            </a:pPr>
            <a:r>
              <a:rPr lang="fa-IR" dirty="0" smtClean="0"/>
              <a:t>زایمان زودرس</a:t>
            </a:r>
          </a:p>
          <a:p>
            <a:pPr algn="r" rtl="1" eaLnBrk="1" hangingPunct="1">
              <a:buFontTx/>
              <a:buChar char="-"/>
            </a:pPr>
            <a:r>
              <a:rPr lang="fa-IR" dirty="0" smtClean="0"/>
              <a:t>مرگ میر نوزادان</a:t>
            </a:r>
          </a:p>
          <a:p>
            <a:pPr algn="r" rtl="1" eaLnBrk="1" hangingPunct="1">
              <a:buFont typeface="Georgia" pitchFamily="18" charset="0"/>
              <a:buNone/>
            </a:pPr>
            <a:r>
              <a:rPr lang="fa-IR" sz="3200" dirty="0" smtClean="0"/>
              <a:t>3 انسداد:</a:t>
            </a:r>
          </a:p>
          <a:p>
            <a:pPr algn="r" rtl="1" eaLnBrk="1" hangingPunct="1">
              <a:buFont typeface="Georgia" pitchFamily="18" charset="0"/>
              <a:buNone/>
            </a:pPr>
            <a:r>
              <a:rPr lang="fa-IR" dirty="0" smtClean="0"/>
              <a:t>هر گونه انسداد به علت تومور هیپرتروفی پروستات تنگی و سنگ قادر به ایجاد هیدرونفروز می باشد و احتمال </a:t>
            </a:r>
            <a:r>
              <a:rPr lang="en-US" dirty="0" smtClean="0"/>
              <a:t>UTI </a:t>
            </a:r>
            <a:r>
              <a:rPr lang="fa-IR" dirty="0" smtClean="0"/>
              <a:t>را افزایش می دهد.</a:t>
            </a:r>
          </a:p>
          <a:p>
            <a:pPr algn="r" rtl="1" eaLnBrk="1" hangingPunct="1">
              <a:buFont typeface="Georgia" pitchFamily="18" charset="0"/>
              <a:buNone/>
            </a:pPr>
            <a:r>
              <a:rPr lang="fa-IR" dirty="0" smtClean="0"/>
              <a:t>اضافه شدن عفونت بر یک ضایعه انسدادی،باعث آثار مخرب بیشتری در بافت کلیه می شود.</a:t>
            </a:r>
          </a:p>
        </p:txBody>
      </p:sp>
      <p:sp>
        <p:nvSpPr>
          <p:cNvPr id="4" name="Slide Number Placeholder 3"/>
          <p:cNvSpPr>
            <a:spLocks noGrp="1"/>
          </p:cNvSpPr>
          <p:nvPr>
            <p:ph type="sldNum" sz="quarter" idx="12"/>
          </p:nvPr>
        </p:nvSpPr>
        <p:spPr/>
        <p:txBody>
          <a:bodyPr/>
          <a:lstStyle/>
          <a:p>
            <a:pPr>
              <a:defRPr/>
            </a:pPr>
            <a:fld id="{CC5F2747-0EB9-4032-9D6E-52492F0E53F3}" type="slidenum">
              <a:rPr lang="en-US" smtClean="0"/>
              <a:pPr>
                <a:defRPr/>
              </a:pPr>
              <a:t>23</a:t>
            </a:fld>
            <a:endParaRPr lang="en-US"/>
          </a:p>
        </p:txBody>
      </p:sp>
    </p:spTree>
    <p:extLst>
      <p:ext uri="{BB962C8B-B14F-4D97-AF65-F5344CB8AC3E}">
        <p14:creationId xmlns:p14="http://schemas.microsoft.com/office/powerpoint/2010/main" val="406047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609600" y="1371600"/>
            <a:ext cx="8229600" cy="4324350"/>
          </a:xfrm>
        </p:spPr>
        <p:txBody>
          <a:bodyPr>
            <a:normAutofit fontScale="92500" lnSpcReduction="20000"/>
          </a:bodyPr>
          <a:lstStyle/>
          <a:p>
            <a:pPr algn="r" rtl="1">
              <a:buFont typeface="Georgia" pitchFamily="18" charset="0"/>
              <a:buNone/>
            </a:pPr>
            <a:r>
              <a:rPr lang="fa-IR" sz="3200" dirty="0" smtClean="0"/>
              <a:t>4 اختلالات عملکرد نوروژنیک مثانه:</a:t>
            </a:r>
          </a:p>
          <a:p>
            <a:pPr algn="r" rtl="1">
              <a:buFont typeface="Georgia" pitchFamily="18" charset="0"/>
              <a:buNone/>
            </a:pPr>
            <a:r>
              <a:rPr lang="fa-IR" sz="3200" dirty="0" smtClean="0"/>
              <a:t>بیماری هایی مثل صدمه به طناب نخاعی،تابس دورسالیس،مولتیپل اسکلوروزیس و دیابت که قادر به ایجاد اختلال در عصب دهی مثانه می شوند می توانند مسبب </a:t>
            </a:r>
            <a:r>
              <a:rPr lang="en-US" sz="3200" dirty="0" smtClean="0"/>
              <a:t>UTI </a:t>
            </a:r>
            <a:r>
              <a:rPr lang="fa-IR" sz="3200" dirty="0" smtClean="0"/>
              <a:t>باشند.</a:t>
            </a:r>
          </a:p>
          <a:p>
            <a:pPr algn="r" rtl="1">
              <a:buFont typeface="Georgia" pitchFamily="18" charset="0"/>
              <a:buNone/>
            </a:pPr>
            <a:r>
              <a:rPr lang="fa-IR" sz="3200" dirty="0" smtClean="0"/>
              <a:t>که علت ایجاد عفونت شامل:</a:t>
            </a:r>
          </a:p>
          <a:p>
            <a:pPr algn="r" rtl="1">
              <a:buFontTx/>
              <a:buChar char="-"/>
            </a:pPr>
            <a:r>
              <a:rPr lang="fa-IR" sz="3200" dirty="0" smtClean="0"/>
              <a:t>سونداژ</a:t>
            </a:r>
          </a:p>
          <a:p>
            <a:pPr algn="r" rtl="1">
              <a:buFontTx/>
              <a:buChar char="-"/>
            </a:pPr>
            <a:r>
              <a:rPr lang="fa-IR" sz="3200" dirty="0" smtClean="0"/>
              <a:t>رزیدو ادراری</a:t>
            </a:r>
          </a:p>
          <a:p>
            <a:pPr algn="r" rtl="1">
              <a:buFontTx/>
              <a:buChar char="-"/>
            </a:pPr>
            <a:r>
              <a:rPr lang="fa-IR" sz="3200" dirty="0" smtClean="0"/>
              <a:t>دمینرالیزه شدن استخوان ناشی از بی حرکتی که سبب هیپرکلسیوری و به دنبال آن سنگ و بعد هم اوروپاتی انسدادی خواهد داد.</a:t>
            </a:r>
            <a:endParaRPr lang="en-US" sz="3200" dirty="0" smtClean="0"/>
          </a:p>
        </p:txBody>
      </p:sp>
      <p:sp>
        <p:nvSpPr>
          <p:cNvPr id="4" name="Slide Number Placeholder 3"/>
          <p:cNvSpPr>
            <a:spLocks noGrp="1"/>
          </p:cNvSpPr>
          <p:nvPr>
            <p:ph type="sldNum" sz="quarter" idx="12"/>
          </p:nvPr>
        </p:nvSpPr>
        <p:spPr/>
        <p:txBody>
          <a:bodyPr/>
          <a:lstStyle/>
          <a:p>
            <a:pPr>
              <a:defRPr/>
            </a:pPr>
            <a:fld id="{771AE5E4-3D47-4460-819B-AE59DD370E17}" type="slidenum">
              <a:rPr lang="en-US" smtClean="0"/>
              <a:pPr>
                <a:defRPr/>
              </a:pPr>
              <a:t>24</a:t>
            </a:fld>
            <a:endParaRPr lang="en-US"/>
          </a:p>
        </p:txBody>
      </p:sp>
    </p:spTree>
    <p:extLst>
      <p:ext uri="{BB962C8B-B14F-4D97-AF65-F5344CB8AC3E}">
        <p14:creationId xmlns:p14="http://schemas.microsoft.com/office/powerpoint/2010/main" val="17282574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533400" y="1066800"/>
            <a:ext cx="8229600" cy="4324350"/>
          </a:xfrm>
        </p:spPr>
        <p:txBody>
          <a:bodyPr>
            <a:normAutofit fontScale="92500" lnSpcReduction="10000"/>
          </a:bodyPr>
          <a:lstStyle/>
          <a:p>
            <a:pPr algn="r" rtl="1">
              <a:buFont typeface="Georgia" pitchFamily="18" charset="0"/>
              <a:buNone/>
            </a:pPr>
            <a:r>
              <a:rPr lang="fa-IR" sz="3200" smtClean="0"/>
              <a:t>5 ریفلاکس مثانه به حالب:</a:t>
            </a:r>
          </a:p>
          <a:p>
            <a:pPr algn="r" rtl="1">
              <a:buFont typeface="Georgia" pitchFamily="18" charset="0"/>
              <a:buNone/>
            </a:pPr>
            <a:r>
              <a:rPr lang="fa-IR" sz="3200" smtClean="0"/>
              <a:t>تایید ریفلاکس با انجام </a:t>
            </a:r>
            <a:r>
              <a:rPr lang="en-US" sz="3200" smtClean="0"/>
              <a:t>VCUG </a:t>
            </a:r>
            <a:r>
              <a:rPr lang="fa-IR" sz="3200" smtClean="0"/>
              <a:t>صورت می پذیرد.</a:t>
            </a:r>
          </a:p>
          <a:p>
            <a:pPr algn="r" rtl="1">
              <a:buFont typeface="Georgia" pitchFamily="18" charset="0"/>
              <a:buNone/>
            </a:pPr>
            <a:r>
              <a:rPr lang="fa-IR" sz="3200" smtClean="0"/>
              <a:t>در صورتی که در محل اتصال حالب به مثانه اختلال آناتومیک وجود داشته باشد. ریفلاکس باکتری و متعاقب آن زمینه برای عفونت مجاری ادراری فوقانی را تسهیل می کند.</a:t>
            </a:r>
          </a:p>
          <a:p>
            <a:pPr algn="r" rtl="1">
              <a:buFont typeface="Georgia" pitchFamily="18" charset="0"/>
              <a:buNone/>
            </a:pPr>
            <a:r>
              <a:rPr lang="fa-IR" sz="3200" smtClean="0"/>
              <a:t>میزان شیوع ریفلاکس در بین کودکان مبتلا به ناهنجاری های مجاری ادراری و کودکان مبتلا به عفونت ادراری که از نظر اناتومیکی طبیعی می باشند یکسان است.</a:t>
            </a:r>
          </a:p>
          <a:p>
            <a:pPr algn="r" rtl="1">
              <a:buFont typeface="Georgia" pitchFamily="18" charset="0"/>
              <a:buNone/>
            </a:pPr>
            <a:r>
              <a:rPr lang="fa-IR" sz="3200" smtClean="0"/>
              <a:t>با این تفاوت که در گروه دوم با افزایش سن ریفلاکس ناپدید خواهد شد.</a:t>
            </a:r>
            <a:endParaRPr lang="en-US" sz="3200" smtClean="0"/>
          </a:p>
        </p:txBody>
      </p:sp>
      <p:sp>
        <p:nvSpPr>
          <p:cNvPr id="4" name="Slide Number Placeholder 3"/>
          <p:cNvSpPr>
            <a:spLocks noGrp="1"/>
          </p:cNvSpPr>
          <p:nvPr>
            <p:ph type="sldNum" sz="quarter" idx="12"/>
          </p:nvPr>
        </p:nvSpPr>
        <p:spPr/>
        <p:txBody>
          <a:bodyPr/>
          <a:lstStyle/>
          <a:p>
            <a:pPr>
              <a:defRPr/>
            </a:pPr>
            <a:fld id="{2FEF6A23-0EC0-44B6-A92F-0E715A3DCF80}" type="slidenum">
              <a:rPr lang="en-US" smtClean="0"/>
              <a:pPr>
                <a:defRPr/>
              </a:pPr>
              <a:t>25</a:t>
            </a:fld>
            <a:endParaRPr lang="en-US"/>
          </a:p>
        </p:txBody>
      </p:sp>
    </p:spTree>
    <p:extLst>
      <p:ext uri="{BB962C8B-B14F-4D97-AF65-F5344CB8AC3E}">
        <p14:creationId xmlns:p14="http://schemas.microsoft.com/office/powerpoint/2010/main" val="27603334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609600" y="838200"/>
            <a:ext cx="8229600" cy="4324350"/>
          </a:xfrm>
        </p:spPr>
        <p:txBody>
          <a:bodyPr>
            <a:normAutofit fontScale="92500"/>
          </a:bodyPr>
          <a:lstStyle/>
          <a:p>
            <a:pPr algn="r" rtl="1">
              <a:buFont typeface="Georgia" pitchFamily="18" charset="0"/>
              <a:buNone/>
            </a:pPr>
            <a:r>
              <a:rPr lang="fa-IR" smtClean="0"/>
              <a:t>نکته قابل توجه: آسیب کلیوی کودکان مبتلا به </a:t>
            </a:r>
            <a:r>
              <a:rPr lang="en-US" smtClean="0"/>
              <a:t>UTI </a:t>
            </a:r>
            <a:r>
              <a:rPr lang="fa-IR" smtClean="0"/>
              <a:t>که دچار ریفلاکس اند با شدت ریفلاکس مرتبط می باشد نه با </a:t>
            </a:r>
            <a:r>
              <a:rPr lang="en-US" smtClean="0"/>
              <a:t>UTI</a:t>
            </a:r>
            <a:r>
              <a:rPr lang="fa-IR" smtClean="0"/>
              <a:t>.</a:t>
            </a:r>
          </a:p>
          <a:p>
            <a:pPr algn="r" rtl="1">
              <a:buFont typeface="Georgia" pitchFamily="18" charset="0"/>
              <a:buNone/>
            </a:pPr>
            <a:endParaRPr lang="fa-IR" sz="3200" smtClean="0"/>
          </a:p>
          <a:p>
            <a:pPr algn="r" rtl="1">
              <a:buFont typeface="Georgia" pitchFamily="18" charset="0"/>
              <a:buNone/>
            </a:pPr>
            <a:r>
              <a:rPr lang="fa-IR" sz="3200" smtClean="0"/>
              <a:t>6 فاکتورهای ویرولانس باکتریایی:</a:t>
            </a:r>
          </a:p>
          <a:p>
            <a:pPr algn="r" rtl="1">
              <a:buFont typeface="Georgia" pitchFamily="18" charset="0"/>
              <a:buNone/>
            </a:pPr>
            <a:endParaRPr lang="fa-IR" smtClean="0"/>
          </a:p>
          <a:p>
            <a:pPr algn="r" rtl="1">
              <a:buFont typeface="Georgia" pitchFamily="18" charset="0"/>
              <a:buNone/>
            </a:pPr>
            <a:r>
              <a:rPr lang="fa-IR" smtClean="0"/>
              <a:t>اکثر گونه های  </a:t>
            </a:r>
            <a:r>
              <a:rPr lang="en-US" smtClean="0"/>
              <a:t>E.coli</a:t>
            </a:r>
            <a:r>
              <a:rPr lang="fa-IR" smtClean="0"/>
              <a:t> که باعث ایجاد </a:t>
            </a:r>
            <a:r>
              <a:rPr lang="en-US" smtClean="0"/>
              <a:t>UTI </a:t>
            </a:r>
            <a:r>
              <a:rPr lang="fa-IR" smtClean="0"/>
              <a:t>علامتدار در بیماران بدون سوند می شوند از زیر گروه های </a:t>
            </a:r>
            <a:r>
              <a:rPr lang="en-US" smtClean="0"/>
              <a:t>H  K  O </a:t>
            </a:r>
            <a:r>
              <a:rPr lang="fa-IR" smtClean="0"/>
              <a:t>می باشند.</a:t>
            </a:r>
          </a:p>
          <a:p>
            <a:pPr algn="r" rtl="1">
              <a:buFont typeface="Georgia" pitchFamily="18" charset="0"/>
              <a:buNone/>
            </a:pPr>
            <a:r>
              <a:rPr lang="fa-IR" smtClean="0"/>
              <a:t>اولین گام مهم در ایجاد عفونت  چسبیدن باکتری به سلول های اپیتلیالی مجاری ادراری می باشد.</a:t>
            </a:r>
          </a:p>
          <a:p>
            <a:pPr algn="r" rtl="1">
              <a:buFont typeface="Georgia" pitchFamily="18" charset="0"/>
              <a:buNone/>
            </a:pPr>
            <a:endParaRPr lang="fa-IR" smtClean="0"/>
          </a:p>
          <a:p>
            <a:pPr algn="r" rtl="1">
              <a:buFont typeface="Georgia" pitchFamily="18" charset="0"/>
              <a:buNone/>
            </a:pPr>
            <a:r>
              <a:rPr lang="fa-IR" smtClean="0"/>
              <a:t>فیمبریا  زواید سطحی مویی شکل از جنس پروتیین می باشد که در چسبیدن باکتری های </a:t>
            </a:r>
            <a:r>
              <a:rPr lang="en-US" smtClean="0"/>
              <a:t>E.coli </a:t>
            </a:r>
            <a:r>
              <a:rPr lang="fa-IR" smtClean="0"/>
              <a:t>و پروتوس به گیرنده های مخصوص در سلول های اپیتلیالی نقش واسطه را ایفا می کنند.</a:t>
            </a:r>
          </a:p>
        </p:txBody>
      </p:sp>
      <p:sp>
        <p:nvSpPr>
          <p:cNvPr id="4" name="Slide Number Placeholder 3"/>
          <p:cNvSpPr>
            <a:spLocks noGrp="1"/>
          </p:cNvSpPr>
          <p:nvPr>
            <p:ph type="sldNum" sz="quarter" idx="12"/>
          </p:nvPr>
        </p:nvSpPr>
        <p:spPr/>
        <p:txBody>
          <a:bodyPr/>
          <a:lstStyle/>
          <a:p>
            <a:pPr>
              <a:defRPr/>
            </a:pPr>
            <a:fld id="{69F42E8E-E0EE-4366-81E3-4579D532A9FF}" type="slidenum">
              <a:rPr lang="en-US" smtClean="0"/>
              <a:pPr>
                <a:defRPr/>
              </a:pPr>
              <a:t>26</a:t>
            </a:fld>
            <a:endParaRPr lang="en-US"/>
          </a:p>
        </p:txBody>
      </p:sp>
    </p:spTree>
    <p:extLst>
      <p:ext uri="{BB962C8B-B14F-4D97-AF65-F5344CB8AC3E}">
        <p14:creationId xmlns:p14="http://schemas.microsoft.com/office/powerpoint/2010/main" val="39444099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609600" y="838200"/>
            <a:ext cx="8229600" cy="4324350"/>
          </a:xfrm>
        </p:spPr>
        <p:txBody>
          <a:bodyPr>
            <a:normAutofit fontScale="85000" lnSpcReduction="20000"/>
          </a:bodyPr>
          <a:lstStyle/>
          <a:p>
            <a:pPr algn="r" rtl="1">
              <a:buFont typeface="Georgia" pitchFamily="18" charset="0"/>
              <a:buNone/>
            </a:pPr>
            <a:endParaRPr lang="fa-IR" smtClean="0"/>
          </a:p>
          <a:p>
            <a:pPr algn="r" rtl="1">
              <a:buFont typeface="Georgia" pitchFamily="18" charset="0"/>
              <a:buNone/>
            </a:pPr>
            <a:r>
              <a:rPr lang="fa-IR" smtClean="0"/>
              <a:t>باچسبیدن باکتری به سلولهای مخاطی فرایند های زیرشروع می شود:  </a:t>
            </a:r>
          </a:p>
          <a:p>
            <a:pPr algn="r" rtl="1">
              <a:buFontTx/>
              <a:buChar char="-"/>
            </a:pPr>
            <a:r>
              <a:rPr lang="fa-IR" smtClean="0"/>
              <a:t>ترشح اینترلوکین های 6 و8</a:t>
            </a:r>
          </a:p>
          <a:p>
            <a:pPr algn="r" rtl="1">
              <a:buFontTx/>
              <a:buChar char="-"/>
            </a:pPr>
            <a:r>
              <a:rPr lang="fa-IR" smtClean="0"/>
              <a:t>القا آپوپتوز</a:t>
            </a:r>
          </a:p>
          <a:p>
            <a:pPr algn="r" rtl="1">
              <a:buFontTx/>
              <a:buChar char="-"/>
            </a:pPr>
            <a:r>
              <a:rPr lang="fa-IR" smtClean="0"/>
              <a:t>القای پوسته ریزی سلولهای اپیتلیال</a:t>
            </a:r>
          </a:p>
          <a:p>
            <a:pPr algn="r" rtl="1">
              <a:buFont typeface="Georgia" pitchFamily="18" charset="0"/>
              <a:buNone/>
            </a:pPr>
            <a:endParaRPr lang="fa-IR" smtClean="0"/>
          </a:p>
          <a:p>
            <a:pPr algn="r" rtl="1">
              <a:buFont typeface="Georgia" pitchFamily="18" charset="0"/>
              <a:buNone/>
            </a:pPr>
            <a:r>
              <a:rPr lang="fa-IR" smtClean="0"/>
              <a:t>مکانیسم های زیر سبب مقاومت </a:t>
            </a:r>
            <a:r>
              <a:rPr lang="en-US" smtClean="0"/>
              <a:t>E.coli </a:t>
            </a:r>
            <a:r>
              <a:rPr lang="fa-IR" smtClean="0"/>
              <a:t>در برابر عملکرد باکتریوسید سرم انسانی می شود:</a:t>
            </a:r>
          </a:p>
          <a:p>
            <a:pPr algn="r" rtl="1">
              <a:buFontTx/>
              <a:buChar char="-"/>
            </a:pPr>
            <a:r>
              <a:rPr lang="fa-IR" smtClean="0"/>
              <a:t>فیمبریا</a:t>
            </a:r>
          </a:p>
          <a:p>
            <a:pPr algn="r" rtl="1">
              <a:buFontTx/>
              <a:buChar char="-"/>
            </a:pPr>
            <a:r>
              <a:rPr lang="fa-IR" smtClean="0"/>
              <a:t>تولید همولیزین</a:t>
            </a:r>
          </a:p>
          <a:p>
            <a:pPr algn="r" rtl="1">
              <a:buFontTx/>
              <a:buChar char="-"/>
            </a:pPr>
            <a:r>
              <a:rPr lang="fa-IR" smtClean="0"/>
              <a:t>آیروباکتین(سیدوروفوری که مسؤول گردآوری آهن می باشد)</a:t>
            </a:r>
          </a:p>
          <a:p>
            <a:pPr algn="r" rtl="1">
              <a:buFont typeface="Georgia" pitchFamily="18" charset="0"/>
              <a:buNone/>
            </a:pPr>
            <a:r>
              <a:rPr lang="fa-IR" smtClean="0"/>
              <a:t> در بیماران مستعد عفونت ادراری وجود گونه های ارووپاتوژن ضروری نمی باشد. و سایر گونه ها هم می توانند عامل آن باشند.</a:t>
            </a:r>
          </a:p>
          <a:p>
            <a:pPr algn="r" rtl="1">
              <a:buFontTx/>
              <a:buChar char="-"/>
            </a:pPr>
            <a:r>
              <a:rPr lang="fa-IR" smtClean="0"/>
              <a:t>                                                        </a:t>
            </a:r>
          </a:p>
        </p:txBody>
      </p:sp>
      <p:sp>
        <p:nvSpPr>
          <p:cNvPr id="4" name="Slide Number Placeholder 3"/>
          <p:cNvSpPr>
            <a:spLocks noGrp="1"/>
          </p:cNvSpPr>
          <p:nvPr>
            <p:ph type="sldNum" sz="quarter" idx="12"/>
          </p:nvPr>
        </p:nvSpPr>
        <p:spPr/>
        <p:txBody>
          <a:bodyPr/>
          <a:lstStyle/>
          <a:p>
            <a:pPr>
              <a:defRPr/>
            </a:pPr>
            <a:fld id="{B33C8C6A-848C-415C-B6F0-E2B0C5EF7A24}" type="slidenum">
              <a:rPr lang="en-US" smtClean="0"/>
              <a:pPr>
                <a:defRPr/>
              </a:pPr>
              <a:t>27</a:t>
            </a:fld>
            <a:endParaRPr lang="en-US"/>
          </a:p>
        </p:txBody>
      </p:sp>
    </p:spTree>
    <p:extLst>
      <p:ext uri="{BB962C8B-B14F-4D97-AF65-F5344CB8AC3E}">
        <p14:creationId xmlns:p14="http://schemas.microsoft.com/office/powerpoint/2010/main" val="37868341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Content Placeholder 4"/>
          <p:cNvSpPr>
            <a:spLocks noGrp="1"/>
          </p:cNvSpPr>
          <p:nvPr>
            <p:ph idx="1"/>
          </p:nvPr>
        </p:nvSpPr>
        <p:spPr>
          <a:xfrm>
            <a:off x="533400" y="1143000"/>
            <a:ext cx="8229600" cy="4324350"/>
          </a:xfrm>
        </p:spPr>
        <p:txBody>
          <a:bodyPr>
            <a:normAutofit fontScale="92500" lnSpcReduction="10000"/>
          </a:bodyPr>
          <a:lstStyle/>
          <a:p>
            <a:pPr algn="r" rtl="1">
              <a:buFont typeface="Georgia" pitchFamily="18" charset="0"/>
              <a:buNone/>
            </a:pPr>
            <a:r>
              <a:rPr lang="fa-IR" sz="3600" smtClean="0"/>
              <a:t>7 فاکتورهای ژنتیکی:</a:t>
            </a:r>
          </a:p>
          <a:p>
            <a:pPr algn="r" rtl="1">
              <a:buFont typeface="Georgia" pitchFamily="18" charset="0"/>
              <a:buNone/>
            </a:pPr>
            <a:endParaRPr lang="fa-IR" sz="2400" smtClean="0"/>
          </a:p>
          <a:p>
            <a:pPr algn="r" rtl="1">
              <a:buFont typeface="Georgia" pitchFamily="18" charset="0"/>
              <a:buNone/>
            </a:pPr>
            <a:r>
              <a:rPr lang="fa-IR" sz="2400" smtClean="0"/>
              <a:t> مثلا خانم هایی که مادرانشان سابقه ی ابتلا به </a:t>
            </a:r>
            <a:r>
              <a:rPr lang="en-US" sz="2400" smtClean="0"/>
              <a:t>UTI </a:t>
            </a:r>
            <a:r>
              <a:rPr lang="fa-IR" sz="2400" smtClean="0"/>
              <a:t>داشته اند بیشتر دچار </a:t>
            </a:r>
            <a:r>
              <a:rPr lang="en-US" sz="2400" smtClean="0"/>
              <a:t>UTI</a:t>
            </a:r>
            <a:r>
              <a:rPr lang="fa-IR" sz="2400" smtClean="0"/>
              <a:t>های مکرر می شوند.</a:t>
            </a:r>
          </a:p>
          <a:p>
            <a:pPr algn="r" rtl="1">
              <a:buFont typeface="Georgia" pitchFamily="18" charset="0"/>
              <a:buNone/>
            </a:pPr>
            <a:endParaRPr lang="fa-IR" sz="2400" smtClean="0"/>
          </a:p>
          <a:p>
            <a:pPr algn="r" rtl="1">
              <a:buFont typeface="Georgia" pitchFamily="18" charset="0"/>
              <a:buNone/>
            </a:pPr>
            <a:r>
              <a:rPr lang="fa-IR" sz="2400" smtClean="0"/>
              <a:t>با توجه به اینکه فیمبریای </a:t>
            </a:r>
            <a:r>
              <a:rPr lang="en-US" sz="2400" smtClean="0"/>
              <a:t>P</a:t>
            </a:r>
            <a:r>
              <a:rPr lang="fa-IR" sz="2400" smtClean="0"/>
              <a:t> </a:t>
            </a:r>
            <a:r>
              <a:rPr lang="en-US" sz="2400" smtClean="0"/>
              <a:t> </a:t>
            </a:r>
            <a:r>
              <a:rPr lang="fa-IR" sz="2400" smtClean="0"/>
              <a:t>واسطه اتصال </a:t>
            </a:r>
            <a:r>
              <a:rPr lang="en-US" sz="2400" smtClean="0"/>
              <a:t>E.coli</a:t>
            </a:r>
            <a:r>
              <a:rPr lang="fa-IR" sz="2400" smtClean="0"/>
              <a:t> به اریتروسیت های </a:t>
            </a:r>
            <a:r>
              <a:rPr lang="en-US" sz="2400" smtClean="0"/>
              <a:t>P</a:t>
            </a:r>
            <a:r>
              <a:rPr lang="fa-IR" sz="2400" smtClean="0"/>
              <a:t> مثبت است. افرادی که دارای گروه خونی </a:t>
            </a:r>
            <a:r>
              <a:rPr lang="en-US" sz="2400" smtClean="0"/>
              <a:t>P</a:t>
            </a:r>
            <a:r>
              <a:rPr lang="fa-IR" sz="2400" smtClean="0"/>
              <a:t>منفی هستند احتمال ابتلای آنها به پیلونفریت کمتر خواهد بود ؛چرا که تقریبا در تمام گونه هایی که پیلونفریت حاد غیر عارضه دار ایجاد می کنند، فیمبریای </a:t>
            </a:r>
            <a:r>
              <a:rPr lang="en-US" sz="2400" smtClean="0"/>
              <a:t>P</a:t>
            </a:r>
            <a:r>
              <a:rPr lang="fa-IR" sz="2400" smtClean="0"/>
              <a:t> دیده می شود.</a:t>
            </a:r>
          </a:p>
          <a:p>
            <a:pPr algn="r" rtl="1">
              <a:buFont typeface="Georgia" pitchFamily="18" charset="0"/>
              <a:buNone/>
            </a:pPr>
            <a:endParaRPr lang="fa-IR" sz="2400" smtClean="0"/>
          </a:p>
          <a:p>
            <a:pPr algn="r" rtl="1">
              <a:buFont typeface="Georgia" pitchFamily="18" charset="0"/>
              <a:buNone/>
            </a:pPr>
            <a:r>
              <a:rPr lang="fa-IR" sz="2400" smtClean="0"/>
              <a:t>موتاسیون در ژن های میزبان که در پاسخ ایمنی دخیل هستند مثل رسپتورهای اینترفرون گاما ممکن است  باعث مستعد شدن میزبان برای  کسب </a:t>
            </a:r>
            <a:r>
              <a:rPr lang="en-US" sz="2400" smtClean="0"/>
              <a:t>UTI</a:t>
            </a:r>
            <a:r>
              <a:rPr lang="fa-IR" sz="2400" smtClean="0"/>
              <a:t> شوند.</a:t>
            </a:r>
          </a:p>
        </p:txBody>
      </p:sp>
      <p:sp>
        <p:nvSpPr>
          <p:cNvPr id="4" name="Slide Number Placeholder 3"/>
          <p:cNvSpPr>
            <a:spLocks noGrp="1"/>
          </p:cNvSpPr>
          <p:nvPr>
            <p:ph type="sldNum" sz="quarter" idx="12"/>
          </p:nvPr>
        </p:nvSpPr>
        <p:spPr/>
        <p:txBody>
          <a:bodyPr/>
          <a:lstStyle/>
          <a:p>
            <a:pPr>
              <a:defRPr/>
            </a:pPr>
            <a:fld id="{EF449190-79AC-47FE-B9DD-29BCBBFEB82C}" type="slidenum">
              <a:rPr lang="en-US" smtClean="0"/>
              <a:pPr>
                <a:defRPr/>
              </a:pPr>
              <a:t>28</a:t>
            </a:fld>
            <a:endParaRPr lang="en-US"/>
          </a:p>
        </p:txBody>
      </p:sp>
    </p:spTree>
    <p:extLst>
      <p:ext uri="{BB962C8B-B14F-4D97-AF65-F5344CB8AC3E}">
        <p14:creationId xmlns:p14="http://schemas.microsoft.com/office/powerpoint/2010/main" val="23325382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315200" cy="1154097"/>
          </a:xfrm>
        </p:spPr>
        <p:txBody>
          <a:bodyPr/>
          <a:lstStyle/>
          <a:p>
            <a:pPr algn="r"/>
            <a:r>
              <a:rPr lang="fa-IR" b="1" dirty="0" smtClean="0">
                <a:solidFill>
                  <a:schemeClr val="accent2"/>
                </a:solidFill>
                <a:cs typeface="B Kamran" pitchFamily="2" charset="-78"/>
              </a:rPr>
              <a:t>فاکتورهای خطر در خانم ها :</a:t>
            </a:r>
            <a:endParaRPr lang="fa-IR" b="1" dirty="0">
              <a:solidFill>
                <a:schemeClr val="accent2"/>
              </a:solidFill>
              <a:cs typeface="B Kamran" pitchFamily="2" charset="-78"/>
            </a:endParaRPr>
          </a:p>
        </p:txBody>
      </p:sp>
      <p:sp>
        <p:nvSpPr>
          <p:cNvPr id="4" name="Content Placeholder 3"/>
          <p:cNvSpPr>
            <a:spLocks noGrp="1"/>
          </p:cNvSpPr>
          <p:nvPr>
            <p:ph sz="half" idx="2"/>
          </p:nvPr>
        </p:nvSpPr>
        <p:spPr>
          <a:xfrm>
            <a:off x="914400" y="1524000"/>
            <a:ext cx="7333488" cy="4814887"/>
          </a:xfrm>
        </p:spPr>
        <p:txBody>
          <a:bodyPr>
            <a:noAutofit/>
          </a:bodyPr>
          <a:lstStyle/>
          <a:p>
            <a:pPr algn="r" rtl="1"/>
            <a:r>
              <a:rPr lang="fa-IR" sz="2800" b="1" dirty="0" smtClean="0">
                <a:cs typeface="B Kamran" pitchFamily="2" charset="-78"/>
              </a:rPr>
              <a:t>فاکتورهای بسیاری که خانم ها را مستعد سیستیت می کند و خطر پیلونفریت را هم بالا می برد عبارتند از:</a:t>
            </a:r>
            <a:endParaRPr lang="en-US" sz="2800" b="1" dirty="0" smtClean="0">
              <a:cs typeface="B Kamran" pitchFamily="2" charset="-78"/>
            </a:endParaRPr>
          </a:p>
          <a:p>
            <a:pPr algn="r" rtl="1"/>
            <a:r>
              <a:rPr lang="fa-IR" sz="2800" b="1" dirty="0" smtClean="0">
                <a:cs typeface="B Kamran" pitchFamily="2" charset="-78"/>
              </a:rPr>
              <a:t>1-تماس جنسی مکرر </a:t>
            </a:r>
            <a:endParaRPr lang="en-US" sz="2800" b="1" dirty="0" smtClean="0">
              <a:cs typeface="B Kamran" pitchFamily="2" charset="-78"/>
            </a:endParaRPr>
          </a:p>
          <a:p>
            <a:pPr algn="r" rtl="1"/>
            <a:r>
              <a:rPr lang="fa-IR" sz="2800" b="1" dirty="0" smtClean="0">
                <a:cs typeface="B Kamran" pitchFamily="2" charset="-78"/>
              </a:rPr>
              <a:t>2-شریک جنسی جدید </a:t>
            </a:r>
            <a:endParaRPr lang="en-US" sz="2800" b="1" dirty="0" smtClean="0">
              <a:cs typeface="B Kamran" pitchFamily="2" charset="-78"/>
            </a:endParaRPr>
          </a:p>
          <a:p>
            <a:pPr algn="r" rtl="1"/>
            <a:r>
              <a:rPr lang="fa-IR" sz="2800" b="1" dirty="0" smtClean="0">
                <a:cs typeface="B Kamran" pitchFamily="2" charset="-78"/>
              </a:rPr>
              <a:t>3-</a:t>
            </a:r>
            <a:r>
              <a:rPr lang="en-US" sz="2800" dirty="0" smtClean="0">
                <a:cs typeface="B Kamran" pitchFamily="2" charset="-78"/>
              </a:rPr>
              <a:t>UTI</a:t>
            </a:r>
            <a:r>
              <a:rPr lang="fa-IR" sz="2800" b="1" dirty="0" smtClean="0">
                <a:cs typeface="B Kamran" pitchFamily="2" charset="-78"/>
              </a:rPr>
              <a:t> در 12 ماه گذشته  </a:t>
            </a:r>
            <a:endParaRPr lang="en-US" sz="2800" b="1" dirty="0" smtClean="0">
              <a:cs typeface="B Kamran" pitchFamily="2" charset="-78"/>
            </a:endParaRPr>
          </a:p>
          <a:p>
            <a:pPr algn="r" rtl="1"/>
            <a:r>
              <a:rPr lang="fa-IR" sz="2800" b="1" dirty="0" smtClean="0">
                <a:cs typeface="B Kamran" pitchFamily="2" charset="-78"/>
              </a:rPr>
              <a:t>4-تاریخچه </a:t>
            </a:r>
            <a:r>
              <a:rPr lang="en-US" sz="2800" dirty="0" smtClean="0">
                <a:cs typeface="B Kamran" pitchFamily="2" charset="-78"/>
              </a:rPr>
              <a:t>UTI</a:t>
            </a:r>
            <a:r>
              <a:rPr lang="fa-IR" sz="2800" b="1" dirty="0" smtClean="0">
                <a:cs typeface="B Kamran" pitchFamily="2" charset="-78"/>
              </a:rPr>
              <a:t> مادری </a:t>
            </a:r>
            <a:endParaRPr lang="en-US" sz="2800" b="1" dirty="0" smtClean="0">
              <a:cs typeface="B Kamran" pitchFamily="2" charset="-78"/>
            </a:endParaRPr>
          </a:p>
          <a:p>
            <a:pPr algn="r" rtl="1"/>
            <a:r>
              <a:rPr lang="fa-IR" sz="2800" b="1" dirty="0" smtClean="0">
                <a:cs typeface="B Kamran" pitchFamily="2" charset="-78"/>
              </a:rPr>
              <a:t>5-دیابت </a:t>
            </a:r>
            <a:endParaRPr lang="en-US" sz="2800" b="1" dirty="0" smtClean="0">
              <a:cs typeface="B Kamran" pitchFamily="2" charset="-78"/>
            </a:endParaRPr>
          </a:p>
          <a:p>
            <a:pPr algn="r" rtl="1"/>
            <a:r>
              <a:rPr lang="fa-IR" sz="2800" b="1" dirty="0" smtClean="0">
                <a:cs typeface="B Kamran" pitchFamily="2" charset="-78"/>
              </a:rPr>
              <a:t>6-بی اختیاری ادرار</a:t>
            </a:r>
            <a:endParaRPr lang="en-US" sz="2800" b="1" dirty="0" smtClean="0">
              <a:cs typeface="B Kamran" pitchFamily="2" charset="-78"/>
            </a:endParaRPr>
          </a:p>
          <a:p>
            <a:endParaRPr lang="fa-IR" sz="2800" b="1" dirty="0" smtClean="0">
              <a:cs typeface="B Kamran" pitchFamily="2" charset="-78"/>
            </a:endParaRPr>
          </a:p>
          <a:p>
            <a:endParaRPr lang="fa-IR" sz="2800" b="1" dirty="0">
              <a:cs typeface="B Kamran" pitchFamily="2" charset="-78"/>
            </a:endParaRPr>
          </a:p>
        </p:txBody>
      </p:sp>
    </p:spTree>
    <p:extLst>
      <p:ext uri="{BB962C8B-B14F-4D97-AF65-F5344CB8AC3E}">
        <p14:creationId xmlns:p14="http://schemas.microsoft.com/office/powerpoint/2010/main" val="2424236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315200" cy="990599"/>
          </a:xfrm>
        </p:spPr>
        <p:txBody>
          <a:bodyPr>
            <a:normAutofit/>
          </a:bodyPr>
          <a:lstStyle/>
          <a:p>
            <a:pPr algn="r" rtl="1"/>
            <a:r>
              <a:rPr lang="fa-IR" b="1" dirty="0" smtClean="0">
                <a:solidFill>
                  <a:schemeClr val="accent2"/>
                </a:solidFill>
                <a:cs typeface="B Kamran" pitchFamily="2" charset="-78"/>
              </a:rPr>
              <a:t>تعاریف:</a:t>
            </a:r>
            <a:endParaRPr lang="fa-IR" b="1" dirty="0">
              <a:solidFill>
                <a:schemeClr val="accent2"/>
              </a:solidFill>
              <a:cs typeface="B Kamran" pitchFamily="2" charset="-78"/>
            </a:endParaRPr>
          </a:p>
        </p:txBody>
      </p:sp>
      <p:sp>
        <p:nvSpPr>
          <p:cNvPr id="3" name="Content Placeholder 2"/>
          <p:cNvSpPr>
            <a:spLocks noGrp="1"/>
          </p:cNvSpPr>
          <p:nvPr>
            <p:ph idx="1"/>
          </p:nvPr>
        </p:nvSpPr>
        <p:spPr>
          <a:xfrm>
            <a:off x="990600" y="2209800"/>
            <a:ext cx="7315200" cy="3539527"/>
          </a:xfrm>
        </p:spPr>
        <p:txBody>
          <a:bodyPr>
            <a:noAutofit/>
          </a:bodyPr>
          <a:lstStyle/>
          <a:p>
            <a:pPr algn="r" rtl="1"/>
            <a:r>
              <a:rPr lang="fa-IR" sz="2800" b="1" dirty="0">
                <a:cs typeface="B Kamran" pitchFamily="2" charset="-78"/>
              </a:rPr>
              <a:t> </a:t>
            </a:r>
            <a:r>
              <a:rPr lang="en-US" sz="2800" dirty="0" smtClean="0">
                <a:latin typeface="+mj-lt"/>
                <a:cs typeface="B Kamran" pitchFamily="2" charset="-78"/>
              </a:rPr>
              <a:t>UTI</a:t>
            </a:r>
            <a:r>
              <a:rPr lang="fa-IR" sz="2800" b="1" dirty="0" smtClean="0">
                <a:latin typeface="+mj-lt"/>
                <a:cs typeface="B Kamran" pitchFamily="2" charset="-78"/>
              </a:rPr>
              <a:t> ممکن </a:t>
            </a:r>
            <a:r>
              <a:rPr lang="fa-IR" sz="2800" b="1" dirty="0">
                <a:latin typeface="+mj-lt"/>
                <a:cs typeface="B Kamran" pitchFamily="2" charset="-78"/>
              </a:rPr>
              <a:t>است بی علامت </a:t>
            </a:r>
            <a:r>
              <a:rPr lang="en-US" sz="2800" dirty="0">
                <a:latin typeface="+mj-lt"/>
                <a:cs typeface="B Kamran" pitchFamily="2" charset="-78"/>
              </a:rPr>
              <a:t>(subclinical)</a:t>
            </a:r>
            <a:r>
              <a:rPr lang="fa-IR" sz="2800" b="1" dirty="0">
                <a:latin typeface="+mj-lt"/>
                <a:cs typeface="B Kamran" pitchFamily="2" charset="-78"/>
              </a:rPr>
              <a:t> یا علامت دار </a:t>
            </a:r>
            <a:r>
              <a:rPr lang="fa-IR" sz="2800" b="1" dirty="0" smtClean="0">
                <a:latin typeface="+mj-lt"/>
                <a:cs typeface="B Kamran" pitchFamily="2" charset="-78"/>
              </a:rPr>
              <a:t>(بیماری)باشد</a:t>
            </a:r>
            <a:r>
              <a:rPr lang="fa-IR" sz="2800" b="1" dirty="0">
                <a:latin typeface="+mj-lt"/>
                <a:cs typeface="B Kamran" pitchFamily="2" charset="-78"/>
              </a:rPr>
              <a:t>. بنابراین اصطلاح </a:t>
            </a:r>
            <a:r>
              <a:rPr lang="en-US" sz="2800" dirty="0">
                <a:latin typeface="+mj-lt"/>
                <a:cs typeface="B Kamran" pitchFamily="2" charset="-78"/>
              </a:rPr>
              <a:t>UTI</a:t>
            </a:r>
            <a:r>
              <a:rPr lang="fa-IR" sz="2800" b="1" dirty="0">
                <a:latin typeface="+mj-lt"/>
                <a:cs typeface="B Kamran" pitchFamily="2" charset="-78"/>
              </a:rPr>
              <a:t> شامل مفاهیم بالینی گوناگون از جمله باکتریوری بی علامت(</a:t>
            </a:r>
            <a:r>
              <a:rPr lang="en-US" sz="2800" dirty="0">
                <a:latin typeface="+mj-lt"/>
                <a:cs typeface="B Kamran" pitchFamily="2" charset="-78"/>
              </a:rPr>
              <a:t>ASB</a:t>
            </a:r>
            <a:r>
              <a:rPr lang="fa-IR" sz="2800" b="1" dirty="0">
                <a:latin typeface="+mj-lt"/>
                <a:cs typeface="B Kamran" pitchFamily="2" charset="-78"/>
              </a:rPr>
              <a:t>) ،سیستیت، پروستاتیت و پیلونفریت می شود</a:t>
            </a:r>
            <a:r>
              <a:rPr lang="fa-IR" sz="2800" b="1" dirty="0" smtClean="0">
                <a:latin typeface="+mj-lt"/>
                <a:cs typeface="B Kamran" pitchFamily="2" charset="-78"/>
              </a:rPr>
              <a:t>.</a:t>
            </a:r>
          </a:p>
          <a:p>
            <a:pPr algn="r" rtl="1"/>
            <a:r>
              <a:rPr lang="fa-IR" sz="2800" b="1" dirty="0">
                <a:latin typeface="+mj-lt"/>
                <a:cs typeface="B Kamran" pitchFamily="2" charset="-78"/>
              </a:rPr>
              <a:t>هم </a:t>
            </a:r>
            <a:r>
              <a:rPr lang="en-US" sz="2800" dirty="0">
                <a:latin typeface="+mj-lt"/>
                <a:cs typeface="B Kamran" pitchFamily="2" charset="-78"/>
              </a:rPr>
              <a:t>UTI</a:t>
            </a:r>
            <a:r>
              <a:rPr lang="fa-IR" sz="2800" b="1" dirty="0">
                <a:latin typeface="+mj-lt"/>
                <a:cs typeface="B Kamran" pitchFamily="2" charset="-78"/>
              </a:rPr>
              <a:t> وهم </a:t>
            </a:r>
            <a:r>
              <a:rPr lang="en-US" sz="2800" b="1" dirty="0">
                <a:latin typeface="+mj-lt"/>
                <a:cs typeface="B Kamran" pitchFamily="2" charset="-78"/>
              </a:rPr>
              <a:t> </a:t>
            </a:r>
            <a:r>
              <a:rPr lang="en-US" sz="2800" dirty="0">
                <a:latin typeface="+mj-lt"/>
                <a:cs typeface="B Kamran" pitchFamily="2" charset="-78"/>
              </a:rPr>
              <a:t>ASB</a:t>
            </a:r>
            <a:r>
              <a:rPr lang="en-US" sz="2800" b="1" dirty="0">
                <a:latin typeface="+mj-lt"/>
                <a:cs typeface="B Kamran" pitchFamily="2" charset="-78"/>
              </a:rPr>
              <a:t> </a:t>
            </a:r>
            <a:r>
              <a:rPr lang="fa-IR" sz="2800" b="1" dirty="0">
                <a:latin typeface="+mj-lt"/>
                <a:cs typeface="B Kamran" pitchFamily="2" charset="-78"/>
              </a:rPr>
              <a:t>اشاره به وجود باکتری در دستگاه ادراری می کنند که معمولا همراه با گلبول سفید و سیتوکاین های التهابی در ادرار است.</a:t>
            </a:r>
            <a:endParaRPr lang="en-US" sz="2800" b="1" dirty="0">
              <a:latin typeface="+mj-lt"/>
              <a:cs typeface="B Kamran" pitchFamily="2" charset="-78"/>
            </a:endParaRPr>
          </a:p>
          <a:p>
            <a:pPr algn="r" rtl="1"/>
            <a:r>
              <a:rPr lang="fa-IR" sz="2800" b="1" dirty="0">
                <a:latin typeface="+mj-lt"/>
                <a:cs typeface="B Kamran" pitchFamily="2" charset="-78"/>
              </a:rPr>
              <a:t>با این حال</a:t>
            </a:r>
            <a:r>
              <a:rPr lang="en-US" sz="2800" dirty="0">
                <a:latin typeface="+mj-lt"/>
                <a:cs typeface="B Kamran" pitchFamily="2" charset="-78"/>
              </a:rPr>
              <a:t>UTI</a:t>
            </a:r>
            <a:r>
              <a:rPr lang="en-US" sz="2800" b="1" dirty="0">
                <a:latin typeface="+mj-lt"/>
                <a:cs typeface="B Kamran" pitchFamily="2" charset="-78"/>
              </a:rPr>
              <a:t> </a:t>
            </a:r>
            <a:r>
              <a:rPr lang="fa-IR" sz="2800" b="1" dirty="0">
                <a:latin typeface="+mj-lt"/>
                <a:cs typeface="B Kamran" pitchFamily="2" charset="-78"/>
              </a:rPr>
              <a:t> به طور تیپیک به بیماری علامت داری که نیاز به انتی بیوتیک دارد اطلاق می شود ولی </a:t>
            </a:r>
            <a:r>
              <a:rPr lang="en-US" sz="2800" dirty="0">
                <a:latin typeface="+mj-lt"/>
                <a:cs typeface="B Kamran" pitchFamily="2" charset="-78"/>
              </a:rPr>
              <a:t>ASB</a:t>
            </a:r>
            <a:r>
              <a:rPr lang="fa-IR" sz="2800" b="1" dirty="0">
                <a:latin typeface="+mj-lt"/>
                <a:cs typeface="B Kamran" pitchFamily="2" charset="-78"/>
              </a:rPr>
              <a:t>در نبودعلائم مربوط به باکتری در دستگاه ادراری رخ می دهد و نیاز به درمان </a:t>
            </a:r>
            <a:r>
              <a:rPr lang="fa-IR" sz="2800" b="1" dirty="0" smtClean="0">
                <a:latin typeface="+mj-lt"/>
                <a:cs typeface="B Kamran" pitchFamily="2" charset="-78"/>
              </a:rPr>
              <a:t>ندارد.</a:t>
            </a:r>
            <a:endParaRPr lang="fa-IR" sz="2800" b="1" dirty="0">
              <a:latin typeface="+mj-lt"/>
              <a:cs typeface="B Kamran" pitchFamily="2" charset="-78"/>
            </a:endParaRPr>
          </a:p>
          <a:p>
            <a:pPr algn="r" rtl="1"/>
            <a:endParaRPr lang="en-US" sz="2800" b="1" dirty="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2625539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1"/>
            <a:ext cx="7315200" cy="4404360"/>
          </a:xfrm>
        </p:spPr>
        <p:txBody>
          <a:bodyPr>
            <a:normAutofit/>
          </a:bodyPr>
          <a:lstStyle/>
          <a:p>
            <a:pPr algn="r" rtl="1"/>
            <a:r>
              <a:rPr lang="fa-IR" sz="2800" b="1" dirty="0" smtClean="0">
                <a:cs typeface="B Kamran" pitchFamily="2" charset="-78"/>
              </a:rPr>
              <a:t>در زنان دچار دیابت میزان </a:t>
            </a:r>
            <a:r>
              <a:rPr lang="en-US" sz="2800" dirty="0" smtClean="0">
                <a:cs typeface="B Kamran" pitchFamily="2" charset="-78"/>
              </a:rPr>
              <a:t>ASB</a:t>
            </a:r>
            <a:r>
              <a:rPr lang="fa-IR" sz="2800" b="1" dirty="0" smtClean="0">
                <a:cs typeface="B Kamran" pitchFamily="2" charset="-78"/>
              </a:rPr>
              <a:t>و</a:t>
            </a:r>
            <a:r>
              <a:rPr lang="en-US" sz="2800" b="1" dirty="0" smtClean="0">
                <a:cs typeface="B Kamran" pitchFamily="2" charset="-78"/>
              </a:rPr>
              <a:t> </a:t>
            </a:r>
            <a:r>
              <a:rPr lang="en-US" sz="2800" dirty="0" smtClean="0">
                <a:cs typeface="B Kamran" pitchFamily="2" charset="-78"/>
              </a:rPr>
              <a:t>UTI</a:t>
            </a:r>
            <a:r>
              <a:rPr lang="fa-IR" sz="2800" b="1" dirty="0" smtClean="0">
                <a:cs typeface="B Kamran" pitchFamily="2" charset="-78"/>
              </a:rPr>
              <a:t> 2 تا 3 برابر بیشتر از زنان بدون دیابت است اما در مردان دلیل کافی برای اثبات این موضوع در دسترس نیست.طولانی شدن دوره دیابت و مصرف انسولین به جای داروهای خوراکی نیز با ریسک بالاتری از</a:t>
            </a:r>
            <a:r>
              <a:rPr lang="en-US" sz="2800" dirty="0" smtClean="0">
                <a:cs typeface="B Kamran" pitchFamily="2" charset="-78"/>
              </a:rPr>
              <a:t>UTI</a:t>
            </a:r>
            <a:r>
              <a:rPr lang="fa-IR" sz="2800" b="1" dirty="0" smtClean="0">
                <a:cs typeface="B Kamran" pitchFamily="2" charset="-78"/>
              </a:rPr>
              <a:t> بین زنان دچار دیابت همراه است.عملکرد ضعیف مثانه ،انسداد در مسیر جریان ادرار و دفع ناکامل ادرار فاکتورهای دیگری هستند که به طور شایع در بیماران دیابتی دیده می شود و ریسک </a:t>
            </a:r>
            <a:r>
              <a:rPr lang="en-US" sz="2800" dirty="0" smtClean="0">
                <a:cs typeface="B Kamran" pitchFamily="2" charset="-78"/>
              </a:rPr>
              <a:t>UTI</a:t>
            </a:r>
            <a:r>
              <a:rPr lang="fa-IR" sz="2800" b="1" dirty="0" smtClean="0">
                <a:cs typeface="B Kamran" pitchFamily="2" charset="-78"/>
              </a:rPr>
              <a:t>را افزایش می دهد.</a:t>
            </a:r>
            <a:endParaRPr lang="en-US" sz="2800" b="1" dirty="0" smtClean="0">
              <a:cs typeface="B Kamran" pitchFamily="2" charset="-78"/>
            </a:endParaRPr>
          </a:p>
          <a:p>
            <a:endParaRPr lang="fa-IR" sz="2800" b="1" dirty="0">
              <a:cs typeface="B Kamran" pitchFamily="2" charset="-78"/>
            </a:endParaRPr>
          </a:p>
        </p:txBody>
      </p:sp>
    </p:spTree>
    <p:extLst>
      <p:ext uri="{BB962C8B-B14F-4D97-AF65-F5344CB8AC3E}">
        <p14:creationId xmlns:p14="http://schemas.microsoft.com/office/powerpoint/2010/main" val="3107195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15200" cy="1154097"/>
          </a:xfrm>
        </p:spPr>
        <p:txBody>
          <a:bodyPr/>
          <a:lstStyle/>
          <a:p>
            <a:pPr algn="r"/>
            <a:r>
              <a:rPr lang="fa-IR" b="1" dirty="0" smtClean="0">
                <a:solidFill>
                  <a:schemeClr val="accent2"/>
                </a:solidFill>
                <a:cs typeface="B Kamran" pitchFamily="2" charset="-78"/>
              </a:rPr>
              <a:t>فاکتورهای خطر در اقایان:</a:t>
            </a: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3200" b="1" dirty="0" smtClean="0">
                <a:cs typeface="B Kamran" pitchFamily="2" charset="-78"/>
              </a:rPr>
              <a:t>اغلب مردان دچار </a:t>
            </a:r>
            <a:r>
              <a:rPr lang="en-US" sz="3200" dirty="0" smtClean="0">
                <a:cs typeface="B Kamran" pitchFamily="2" charset="-78"/>
              </a:rPr>
              <a:t>UTI</a:t>
            </a:r>
            <a:r>
              <a:rPr lang="fa-IR" sz="3200" b="1" dirty="0" smtClean="0">
                <a:cs typeface="B Kamran" pitchFamily="2" charset="-78"/>
              </a:rPr>
              <a:t>، اختلال عملکردی یا اناتومیک در دستگاه ادراری دارند که به طور شایع انسداد ادراری ثانویه به هایپرتروفی پروستات است.</a:t>
            </a:r>
            <a:endParaRPr lang="fa-IR" sz="3200" b="1" dirty="0">
              <a:cs typeface="B Kamran" pitchFamily="2" charset="-78"/>
            </a:endParaRPr>
          </a:p>
        </p:txBody>
      </p:sp>
    </p:spTree>
    <p:extLst>
      <p:ext uri="{BB962C8B-B14F-4D97-AF65-F5344CB8AC3E}">
        <p14:creationId xmlns:p14="http://schemas.microsoft.com/office/powerpoint/2010/main" val="2750808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15200" cy="1154097"/>
          </a:xfrm>
        </p:spPr>
        <p:txBody>
          <a:bodyPr>
            <a:noAutofit/>
          </a:bodyPr>
          <a:lstStyle/>
          <a:p>
            <a:pPr algn="r" rtl="1"/>
            <a:r>
              <a:rPr lang="fa-IR" b="1" dirty="0" smtClean="0">
                <a:solidFill>
                  <a:schemeClr val="accent2"/>
                </a:solidFill>
                <a:cs typeface="B Kamran" pitchFamily="2" charset="-78"/>
              </a:rPr>
              <a:t>ریسک فاکتور های </a:t>
            </a:r>
            <a:r>
              <a:rPr lang="en-US" dirty="0" smtClean="0">
                <a:solidFill>
                  <a:schemeClr val="accent2"/>
                </a:solidFill>
                <a:cs typeface="B Kamran" pitchFamily="2" charset="-78"/>
              </a:rPr>
              <a:t>UTI</a:t>
            </a:r>
            <a:r>
              <a:rPr lang="fa-IR" b="1" dirty="0" smtClean="0">
                <a:solidFill>
                  <a:schemeClr val="accent2"/>
                </a:solidFill>
                <a:cs typeface="B Kamran" pitchFamily="2" charset="-78"/>
              </a:rPr>
              <a:t>راجعه</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a:xfrm>
            <a:off x="914400" y="1752601"/>
            <a:ext cx="7315200" cy="4556760"/>
          </a:xfrm>
        </p:spPr>
        <p:txBody>
          <a:bodyPr>
            <a:normAutofit/>
          </a:bodyPr>
          <a:lstStyle/>
          <a:p>
            <a:pPr algn="r" rtl="1"/>
            <a:r>
              <a:rPr lang="fa-IR" sz="2800" b="1" dirty="0" smtClean="0">
                <a:cs typeface="B Kamran" pitchFamily="2" charset="-78"/>
              </a:rPr>
              <a:t>حدود 20 تا 30% از زنانی که یک اپیزود </a:t>
            </a:r>
            <a:r>
              <a:rPr lang="en-US" sz="2800" dirty="0" smtClean="0">
                <a:cs typeface="B Kamran" pitchFamily="2" charset="-78"/>
              </a:rPr>
              <a:t>UTI</a:t>
            </a:r>
            <a:r>
              <a:rPr lang="fa-IR" sz="2800" b="1" dirty="0" smtClean="0">
                <a:cs typeface="B Kamran" pitchFamily="2" charset="-78"/>
              </a:rPr>
              <a:t> داشته اند دچار اپیزود های راجعه خواهند داشت. عفونت مجدد زودرس (طی 2 هفته اخیر)عود خوانده می شود. </a:t>
            </a:r>
            <a:endParaRPr lang="en-US" sz="2800" b="1" dirty="0" smtClean="0">
              <a:cs typeface="B Kamran" pitchFamily="2" charset="-78"/>
            </a:endParaRPr>
          </a:p>
          <a:p>
            <a:pPr algn="r" rtl="1"/>
            <a:r>
              <a:rPr lang="fa-IR" sz="2800" b="1" dirty="0" smtClean="0">
                <a:cs typeface="B Kamran" pitchFamily="2" charset="-78"/>
              </a:rPr>
              <a:t> تنها ریسک فاکتورهای رفتاری اثبات شده برای </a:t>
            </a:r>
            <a:r>
              <a:rPr lang="en-US" sz="2800" b="1" dirty="0" smtClean="0">
                <a:cs typeface="B Kamran" pitchFamily="2" charset="-78"/>
              </a:rPr>
              <a:t> </a:t>
            </a:r>
            <a:r>
              <a:rPr lang="en-US" sz="2800" dirty="0" smtClean="0">
                <a:cs typeface="B Kamran" pitchFamily="2" charset="-78"/>
              </a:rPr>
              <a:t>UTI</a:t>
            </a:r>
            <a:r>
              <a:rPr lang="fa-IR" sz="2800" b="1" dirty="0" smtClean="0">
                <a:cs typeface="B Kamran" pitchFamily="2" charset="-78"/>
              </a:rPr>
              <a:t>راجعه عبارتند از:تماس جنسی مکرر و مصرف اسپرم کش ها </a:t>
            </a:r>
            <a:endParaRPr lang="en-US" sz="2800" b="1" dirty="0" smtClean="0">
              <a:cs typeface="B Kamran" pitchFamily="2" charset="-78"/>
            </a:endParaRPr>
          </a:p>
          <a:p>
            <a:pPr algn="r" rtl="1"/>
            <a:r>
              <a:rPr lang="fa-IR" sz="2800" b="1" dirty="0" smtClean="0">
                <a:cs typeface="B Kamran" pitchFamily="2" charset="-78"/>
              </a:rPr>
              <a:t>در خانم های یائسه، فاکتورهای اناتومیک که خالی شدن مثانه را تحت تاثیر قرار می دهدمثل سیستوسل، بی اختیاری ادرار و ادرار باقیمانده قویا با </a:t>
            </a:r>
            <a:r>
              <a:rPr lang="en-US" sz="2800" dirty="0" smtClean="0">
                <a:cs typeface="B Kamran" pitchFamily="2" charset="-78"/>
              </a:rPr>
              <a:t>UTI</a:t>
            </a:r>
            <a:r>
              <a:rPr lang="en-US" sz="2800" b="1" dirty="0" smtClean="0">
                <a:cs typeface="B Kamran" pitchFamily="2" charset="-78"/>
              </a:rPr>
              <a:t> </a:t>
            </a:r>
            <a:r>
              <a:rPr lang="fa-IR" sz="2800" b="1" dirty="0" smtClean="0">
                <a:cs typeface="B Kamran" pitchFamily="2" charset="-78"/>
              </a:rPr>
              <a:t>راجعه همراهی دارند. </a:t>
            </a:r>
            <a:endParaRPr lang="en-US" sz="2800" b="1" dirty="0" smtClean="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8399665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15200" cy="1154097"/>
          </a:xfrm>
        </p:spPr>
        <p:txBody>
          <a:bodyPr>
            <a:normAutofit fontScale="90000"/>
          </a:bodyPr>
          <a:lstStyle/>
          <a:p>
            <a:pPr algn="r"/>
            <a:r>
              <a:rPr lang="fa-IR" b="1" dirty="0">
                <a:solidFill>
                  <a:schemeClr val="accent2"/>
                </a:solidFill>
                <a:cs typeface="B Kamran" pitchFamily="2" charset="-78"/>
              </a:rPr>
              <a:t/>
            </a:r>
            <a:br>
              <a:rPr lang="fa-IR" b="1" dirty="0">
                <a:solidFill>
                  <a:schemeClr val="accent2"/>
                </a:solidFill>
                <a:cs typeface="B Kamran" pitchFamily="2" charset="-78"/>
              </a:rPr>
            </a:br>
            <a:r>
              <a:rPr lang="fa-IR" b="1" dirty="0">
                <a:solidFill>
                  <a:schemeClr val="accent2"/>
                </a:solidFill>
                <a:cs typeface="B Kamran" pitchFamily="2" charset="-78"/>
              </a:rPr>
              <a:t>تظاهرات </a:t>
            </a:r>
            <a:r>
              <a:rPr lang="fa-IR" b="1" dirty="0" smtClean="0">
                <a:solidFill>
                  <a:schemeClr val="accent2"/>
                </a:solidFill>
                <a:cs typeface="B Kamran" pitchFamily="2" charset="-78"/>
              </a:rPr>
              <a:t>بالینی: </a:t>
            </a:r>
            <a:r>
              <a:rPr lang="fa-IR" b="1" dirty="0">
                <a:solidFill>
                  <a:schemeClr val="accent2"/>
                </a:solidFill>
                <a:cs typeface="B Kamran" pitchFamily="2" charset="-78"/>
              </a:rPr>
              <a:t/>
            </a:r>
            <a:br>
              <a:rPr lang="fa-IR" b="1" dirty="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2800" b="1" dirty="0" smtClean="0">
                <a:cs typeface="B Kamran" pitchFamily="2" charset="-78"/>
              </a:rPr>
              <a:t>مهمترین مسئله وقتی که به </a:t>
            </a:r>
            <a:r>
              <a:rPr lang="en-US" sz="2800" dirty="0" smtClean="0">
                <a:cs typeface="B Kamran" pitchFamily="2" charset="-78"/>
              </a:rPr>
              <a:t>UTI</a:t>
            </a:r>
            <a:r>
              <a:rPr lang="fa-IR" sz="2800" b="1" dirty="0" smtClean="0">
                <a:cs typeface="B Kamran" pitchFamily="2" charset="-78"/>
              </a:rPr>
              <a:t> مشکوک هستیم مشخص کردن سندروم بالینی به عنوان </a:t>
            </a:r>
            <a:r>
              <a:rPr lang="en-US" sz="2800" dirty="0" smtClean="0">
                <a:cs typeface="B Kamran" pitchFamily="2" charset="-78"/>
              </a:rPr>
              <a:t>ASB</a:t>
            </a:r>
            <a:r>
              <a:rPr lang="fa-IR" sz="2800" b="1" dirty="0" smtClean="0">
                <a:cs typeface="B Kamran" pitchFamily="2" charset="-78"/>
              </a:rPr>
              <a:t> ، سیستیت بدون عارضه ، پیلونفریت ، پروستاتیت یا </a:t>
            </a:r>
            <a:r>
              <a:rPr lang="en-US" sz="2800" dirty="0" smtClean="0">
                <a:cs typeface="B Kamran" pitchFamily="2" charset="-78"/>
              </a:rPr>
              <a:t>UTI</a:t>
            </a:r>
            <a:r>
              <a:rPr lang="fa-IR" sz="2800" b="1" dirty="0" smtClean="0">
                <a:cs typeface="B Kamran" pitchFamily="2" charset="-78"/>
              </a:rPr>
              <a:t> عارضه دار است . این اطلاعات به رویکرد تشخیصی و درمانی ما شکل می دهد.</a:t>
            </a:r>
            <a:endParaRPr lang="fa-IR" sz="2800" b="1" dirty="0">
              <a:cs typeface="B Kamran" pitchFamily="2" charset="-78"/>
            </a:endParaRPr>
          </a:p>
        </p:txBody>
      </p:sp>
    </p:spTree>
    <p:extLst>
      <p:ext uri="{BB962C8B-B14F-4D97-AF65-F5344CB8AC3E}">
        <p14:creationId xmlns:p14="http://schemas.microsoft.com/office/powerpoint/2010/main" val="40569601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315200" cy="1154097"/>
          </a:xfrm>
        </p:spPr>
        <p:txBody>
          <a:bodyPr>
            <a:normAutofit fontScale="90000"/>
          </a:bodyPr>
          <a:lstStyle/>
          <a:p>
            <a:pPr algn="r"/>
            <a:r>
              <a:rPr lang="fa-IR" b="1" dirty="0" smtClean="0">
                <a:solidFill>
                  <a:schemeClr val="accent2"/>
                </a:solidFill>
                <a:cs typeface="B Kamran" pitchFamily="2" charset="-78"/>
              </a:rPr>
              <a:t>باکتریوری بدون علامت:</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a:xfrm>
            <a:off x="962891" y="1981200"/>
            <a:ext cx="7315200" cy="3539527"/>
          </a:xfrm>
        </p:spPr>
        <p:txBody>
          <a:bodyPr>
            <a:noAutofit/>
          </a:bodyPr>
          <a:lstStyle/>
          <a:p>
            <a:pPr algn="r" rtl="1"/>
            <a:r>
              <a:rPr lang="fa-IR" sz="2800" b="1" dirty="0" smtClean="0">
                <a:latin typeface="+mj-lt"/>
                <a:cs typeface="2  Davat" panose="00000400000000000000" pitchFamily="2" charset="-78"/>
              </a:rPr>
              <a:t>تشخیص تنها زمانی می تواند در نظر گرفته شود که علائم لوکال یا سیستمیک مربوط به سیستم ادراری نداشته باشد. الگوی بالینی معمولا به شکل بیماری است که تحت ازمایش کشت ادرار غربالگری به هر علتی  بی ارتباط به دستگاه ادراری تناسلی قرار می گیرند و به طور اتفاقی باکتریوری یافت می شود.</a:t>
            </a:r>
            <a:endParaRPr lang="en-US" sz="2800" b="1" dirty="0" smtClean="0">
              <a:latin typeface="+mj-lt"/>
              <a:cs typeface="2  Davat" panose="00000400000000000000" pitchFamily="2" charset="-78"/>
            </a:endParaRPr>
          </a:p>
          <a:p>
            <a:pPr marL="0" indent="0" algn="r" rtl="1">
              <a:buNone/>
            </a:pPr>
            <a:r>
              <a:rPr lang="fa-IR" sz="2800" dirty="0" smtClean="0">
                <a:latin typeface="+mj-lt"/>
                <a:cs typeface="2  Davat" panose="00000400000000000000" pitchFamily="2" charset="-78"/>
              </a:rPr>
              <a:t>وجود 100000 باکتری در هر میلی لیتر ادرار در غیاب علایم ونشانه های عفونت ادراری مطرح کننده </a:t>
            </a:r>
            <a:r>
              <a:rPr lang="en-US" sz="2800" dirty="0" smtClean="0">
                <a:latin typeface="+mj-lt"/>
                <a:cs typeface="2  Davat" panose="00000400000000000000" pitchFamily="2" charset="-78"/>
              </a:rPr>
              <a:t>ASB</a:t>
            </a:r>
            <a:r>
              <a:rPr lang="fa-IR" sz="2800" dirty="0" smtClean="0">
                <a:latin typeface="+mj-lt"/>
                <a:cs typeface="2  Davat" panose="00000400000000000000" pitchFamily="2" charset="-78"/>
              </a:rPr>
              <a:t> است.</a:t>
            </a:r>
          </a:p>
          <a:p>
            <a:pPr marL="0" indent="0" algn="r" rtl="1">
              <a:buNone/>
            </a:pPr>
            <a:r>
              <a:rPr lang="fa-IR" sz="2800" dirty="0" smtClean="0">
                <a:latin typeface="+mj-lt"/>
                <a:cs typeface="2  Davat" panose="00000400000000000000" pitchFamily="2" charset="-78"/>
              </a:rPr>
              <a:t>درافراد دارای کاتتر ادراری وجود 100 باکتری درهر میلی لیر ادرار مطرح کننده </a:t>
            </a:r>
            <a:r>
              <a:rPr lang="en-US" sz="2800" dirty="0" smtClean="0">
                <a:latin typeface="+mj-lt"/>
                <a:cs typeface="2  Davat" panose="00000400000000000000" pitchFamily="2" charset="-78"/>
              </a:rPr>
              <a:t>ASB</a:t>
            </a:r>
            <a:r>
              <a:rPr lang="fa-IR" sz="2800" dirty="0" smtClean="0">
                <a:latin typeface="+mj-lt"/>
                <a:cs typeface="2  Davat" panose="00000400000000000000" pitchFamily="2" charset="-78"/>
              </a:rPr>
              <a:t> می باشد.</a:t>
            </a:r>
          </a:p>
          <a:p>
            <a:pPr algn="r" rtl="1"/>
            <a:endParaRPr lang="fa-IR" sz="2800" b="1" dirty="0">
              <a:latin typeface="+mj-lt"/>
              <a:cs typeface="2  Davat" panose="00000400000000000000" pitchFamily="2" charset="-78"/>
            </a:endParaRPr>
          </a:p>
        </p:txBody>
      </p:sp>
    </p:spTree>
    <p:extLst>
      <p:ext uri="{BB962C8B-B14F-4D97-AF65-F5344CB8AC3E}">
        <p14:creationId xmlns:p14="http://schemas.microsoft.com/office/powerpoint/2010/main" val="5629701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18394"/>
            <a:ext cx="7315200" cy="1154097"/>
          </a:xfrm>
        </p:spPr>
        <p:txBody>
          <a:bodyPr/>
          <a:lstStyle/>
          <a:p>
            <a:pPr algn="r"/>
            <a:r>
              <a:rPr lang="fa-IR" b="1" dirty="0" smtClean="0">
                <a:solidFill>
                  <a:schemeClr val="accent2"/>
                </a:solidFill>
                <a:cs typeface="B Kamran" pitchFamily="2" charset="-78"/>
              </a:rPr>
              <a:t>سیستیت</a:t>
            </a:r>
            <a:r>
              <a:rPr lang="fa-IR" b="1" dirty="0" smtClean="0">
                <a:cs typeface="B Kamran" pitchFamily="2" charset="-78"/>
              </a:rPr>
              <a:t>:</a:t>
            </a:r>
            <a:endParaRPr lang="fa-IR" b="1" dirty="0">
              <a:cs typeface="B Kamran" pitchFamily="2" charset="-78"/>
            </a:endParaRPr>
          </a:p>
        </p:txBody>
      </p:sp>
      <p:sp>
        <p:nvSpPr>
          <p:cNvPr id="3" name="Content Placeholder 2"/>
          <p:cNvSpPr>
            <a:spLocks noGrp="1"/>
          </p:cNvSpPr>
          <p:nvPr>
            <p:ph idx="1"/>
          </p:nvPr>
        </p:nvSpPr>
        <p:spPr>
          <a:xfrm>
            <a:off x="990600" y="1600200"/>
            <a:ext cx="7315200" cy="5105400"/>
          </a:xfrm>
        </p:spPr>
        <p:txBody>
          <a:bodyPr>
            <a:noAutofit/>
          </a:bodyPr>
          <a:lstStyle/>
          <a:p>
            <a:pPr algn="r" rtl="1"/>
            <a:r>
              <a:rPr lang="fa-IR" sz="2800" b="1" dirty="0" smtClean="0">
                <a:cs typeface="B Kamran" pitchFamily="2" charset="-78"/>
              </a:rPr>
              <a:t>نشانه های تیپیک سیستیت عبارتند از:</a:t>
            </a:r>
          </a:p>
          <a:p>
            <a:pPr algn="r" rtl="1"/>
            <a:r>
              <a:rPr lang="fa-IR" sz="2800" b="1" dirty="0" smtClean="0">
                <a:cs typeface="B Kamran" pitchFamily="2" charset="-78"/>
              </a:rPr>
              <a:t>1-سوزش ادرار</a:t>
            </a:r>
          </a:p>
          <a:p>
            <a:pPr algn="r" rtl="1"/>
            <a:r>
              <a:rPr lang="fa-IR" sz="2800" b="1" dirty="0" smtClean="0">
                <a:cs typeface="B Kamran" pitchFamily="2" charset="-78"/>
              </a:rPr>
              <a:t>2-تکرر ادرار</a:t>
            </a:r>
          </a:p>
          <a:p>
            <a:pPr algn="r" rtl="1"/>
            <a:r>
              <a:rPr lang="fa-IR" sz="2800" b="1" dirty="0" smtClean="0">
                <a:cs typeface="B Kamran" pitchFamily="2" charset="-78"/>
              </a:rPr>
              <a:t>3-فوریت در ادرار</a:t>
            </a:r>
          </a:p>
          <a:p>
            <a:pPr algn="r" rtl="1"/>
            <a:r>
              <a:rPr lang="fa-IR" sz="2800" b="1" dirty="0" smtClean="0">
                <a:cs typeface="B Kamran" pitchFamily="2" charset="-78"/>
              </a:rPr>
              <a:t>4-شب ادراری</a:t>
            </a:r>
          </a:p>
          <a:p>
            <a:pPr algn="r" rtl="1"/>
            <a:r>
              <a:rPr lang="fa-IR" sz="2800" b="1" dirty="0" smtClean="0">
                <a:cs typeface="B Kamran" pitchFamily="2" charset="-78"/>
              </a:rPr>
              <a:t>5-ناراحتی سوپراپوبیک </a:t>
            </a:r>
          </a:p>
          <a:p>
            <a:pPr algn="r" rtl="1"/>
            <a:r>
              <a:rPr lang="fa-IR" sz="2800" b="1" dirty="0" smtClean="0">
                <a:cs typeface="B Kamran" pitchFamily="2" charset="-78"/>
              </a:rPr>
              <a:t>6-هماچوری  اشکار </a:t>
            </a:r>
          </a:p>
          <a:p>
            <a:pPr algn="r" rtl="1"/>
            <a:r>
              <a:rPr lang="fa-IR" sz="2800" b="1" dirty="0" smtClean="0">
                <a:cs typeface="B Kamran" pitchFamily="2" charset="-78"/>
              </a:rPr>
              <a:t>7-درد یک طرفه پشت یا فلانک که این به طور کلی نشانه ای از درگیری سیستم ادراری فوقانی است . تب نیز یک نشانه ی عفونت تهاجمی کلیه یا پروستات است . </a:t>
            </a:r>
          </a:p>
        </p:txBody>
      </p:sp>
    </p:spTree>
    <p:extLst>
      <p:ext uri="{BB962C8B-B14F-4D97-AF65-F5344CB8AC3E}">
        <p14:creationId xmlns:p14="http://schemas.microsoft.com/office/powerpoint/2010/main" val="6509558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315200" cy="1154097"/>
          </a:xfrm>
        </p:spPr>
        <p:txBody>
          <a:bodyPr>
            <a:normAutofit/>
          </a:bodyPr>
          <a:lstStyle/>
          <a:p>
            <a:pPr algn="r"/>
            <a:r>
              <a:rPr lang="fa-IR" b="1" dirty="0" smtClean="0">
                <a:solidFill>
                  <a:schemeClr val="accent2"/>
                </a:solidFill>
                <a:cs typeface="B Kamran" pitchFamily="2" charset="-78"/>
              </a:rPr>
              <a:t>پیلونفریت</a:t>
            </a:r>
            <a:r>
              <a:rPr lang="fa-IR" b="1" dirty="0" smtClean="0">
                <a:cs typeface="B Kamran" pitchFamily="2" charset="-78"/>
              </a:rPr>
              <a:t>:</a:t>
            </a:r>
            <a:endParaRPr lang="fa-IR" b="1" dirty="0">
              <a:cs typeface="B Kamran" pitchFamily="2" charset="-78"/>
            </a:endParaRPr>
          </a:p>
        </p:txBody>
      </p:sp>
      <p:sp>
        <p:nvSpPr>
          <p:cNvPr id="3" name="Content Placeholder 2"/>
          <p:cNvSpPr>
            <a:spLocks noGrp="1"/>
          </p:cNvSpPr>
          <p:nvPr>
            <p:ph idx="1"/>
          </p:nvPr>
        </p:nvSpPr>
        <p:spPr/>
        <p:txBody>
          <a:bodyPr>
            <a:normAutofit/>
          </a:bodyPr>
          <a:lstStyle/>
          <a:p>
            <a:pPr algn="r" rtl="1"/>
            <a:r>
              <a:rPr lang="fa-IR" sz="2800" b="1" dirty="0" smtClean="0">
                <a:cs typeface="B Kamran" pitchFamily="2" charset="-78"/>
              </a:rPr>
              <a:t>پیلونفریت خفیف می تواند به صورت تب درجه پایین با یا بدون درد پشت یا زاویه کوستوورتبرال تظاهر کند درحالی که پیلونفریت شدید می تواند با تب بالا، تهوع، استفراغ و درد فلانک یا کمر تظاهر می کند.علائم در ابتدا حاد هستند و ممکن است علائم سیستیت وجود نداشته باشد.</a:t>
            </a:r>
          </a:p>
          <a:p>
            <a:pPr marL="0" indent="0" algn="r" rtl="1">
              <a:buNone/>
            </a:pPr>
            <a:r>
              <a:rPr lang="fa-IR" sz="2800" b="1" dirty="0" smtClean="0">
                <a:cs typeface="B Kamran" pitchFamily="2" charset="-78"/>
              </a:rPr>
              <a:t>.</a:t>
            </a:r>
            <a:endParaRPr lang="en-US" sz="2800" b="1" dirty="0" smtClean="0">
              <a:cs typeface="B Kamran" pitchFamily="2" charset="-78"/>
            </a:endParaRPr>
          </a:p>
          <a:p>
            <a:pPr algn="r"/>
            <a:endParaRPr lang="fa-IR" sz="2800" b="1" dirty="0">
              <a:cs typeface="B Kamran" pitchFamily="2" charset="-78"/>
            </a:endParaRPr>
          </a:p>
        </p:txBody>
      </p:sp>
    </p:spTree>
    <p:extLst>
      <p:ext uri="{BB962C8B-B14F-4D97-AF65-F5344CB8AC3E}">
        <p14:creationId xmlns:p14="http://schemas.microsoft.com/office/powerpoint/2010/main" val="35884326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315200" cy="3539527"/>
          </a:xfrm>
        </p:spPr>
        <p:txBody>
          <a:bodyPr>
            <a:normAutofit/>
          </a:bodyPr>
          <a:lstStyle/>
          <a:p>
            <a:pPr algn="r" rtl="1"/>
            <a:r>
              <a:rPr lang="fa-IR" sz="2800" b="1" dirty="0" smtClean="0">
                <a:cs typeface="B Kamran" pitchFamily="2" charset="-78"/>
              </a:rPr>
              <a:t>پیلونفریت امفیزماتو: یک فرم بسیار شدید بیماری است که با تولید گاز در کلیه و بافت های دور کلیه همراه است و تقریبا به طور انحصاری در بیماران دیابتی دیده می شود.</a:t>
            </a:r>
          </a:p>
          <a:p>
            <a:pPr algn="r" rtl="1"/>
            <a:r>
              <a:rPr lang="fa-IR" sz="2800" b="1" dirty="0" smtClean="0">
                <a:cs typeface="B Kamran" pitchFamily="2" charset="-78"/>
              </a:rPr>
              <a:t>پیلونفریت گزانتوگرانولوماتو: وقتی اتفاق می افتد که انسداد مزمن ادراری همراه عفونت مزمن،منجر به تخریب چرکی بافت کلیه شود.</a:t>
            </a:r>
            <a:endParaRPr lang="fa-IR" sz="2800" b="1" dirty="0">
              <a:cs typeface="B Kamran" pitchFamily="2" charset="-78"/>
            </a:endParaRPr>
          </a:p>
        </p:txBody>
      </p:sp>
    </p:spTree>
    <p:extLst>
      <p:ext uri="{BB962C8B-B14F-4D97-AF65-F5344CB8AC3E}">
        <p14:creationId xmlns:p14="http://schemas.microsoft.com/office/powerpoint/2010/main" val="37640882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1"/>
            <a:ext cx="7315200" cy="4328160"/>
          </a:xfrm>
        </p:spPr>
        <p:txBody>
          <a:bodyPr>
            <a:normAutofit/>
          </a:bodyPr>
          <a:lstStyle/>
          <a:p>
            <a:pPr algn="r" rtl="1"/>
            <a:r>
              <a:rPr lang="fa-IR" sz="2800" b="1" dirty="0" smtClean="0">
                <a:cs typeface="B Kamran" pitchFamily="2" charset="-78"/>
              </a:rPr>
              <a:t>تب، ویژگی اصلی متمایز کننده سیستیت از پیلونفریت است</a:t>
            </a:r>
            <a:endParaRPr lang="en-US" sz="2800" b="1" dirty="0" smtClean="0">
              <a:cs typeface="B Kamran" pitchFamily="2" charset="-78"/>
            </a:endParaRPr>
          </a:p>
          <a:p>
            <a:pPr algn="r" rtl="1"/>
            <a:r>
              <a:rPr lang="fa-IR" sz="2800" b="1" dirty="0" smtClean="0">
                <a:cs typeface="B Kamran" pitchFamily="2" charset="-78"/>
              </a:rPr>
              <a:t>تب پیلونفریت به صورت تیپیک بالاست و یک الگوی نیزه ای دارد که طی 72 ساعت درمان برطرف می شود.باکتریمی در 20 تا 30 %موارد رخ می دهد.</a:t>
            </a:r>
            <a:endParaRPr lang="fa-IR" sz="2800" b="1" dirty="0">
              <a:cs typeface="B Kamran" pitchFamily="2" charset="-78"/>
            </a:endParaRPr>
          </a:p>
        </p:txBody>
      </p:sp>
    </p:spTree>
    <p:extLst>
      <p:ext uri="{BB962C8B-B14F-4D97-AF65-F5344CB8AC3E}">
        <p14:creationId xmlns:p14="http://schemas.microsoft.com/office/powerpoint/2010/main" val="8738330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609600" y="1524000"/>
            <a:ext cx="8229600" cy="4745037"/>
          </a:xfrm>
        </p:spPr>
        <p:txBody>
          <a:bodyPr>
            <a:normAutofit/>
          </a:bodyPr>
          <a:lstStyle/>
          <a:p>
            <a:pPr algn="r" rtl="1">
              <a:buFont typeface="Georgia" pitchFamily="18" charset="0"/>
              <a:buNone/>
            </a:pPr>
            <a:r>
              <a:rPr lang="fa-IR" sz="3600" dirty="0" smtClean="0"/>
              <a:t>سیستیت: </a:t>
            </a:r>
            <a:r>
              <a:rPr lang="fa-IR" dirty="0" smtClean="0"/>
              <a:t>مبتلایان معمولا از علایم زیر شاکی هستند</a:t>
            </a:r>
          </a:p>
          <a:p>
            <a:pPr algn="r" rtl="1">
              <a:buFontTx/>
              <a:buChar char="-"/>
            </a:pPr>
            <a:r>
              <a:rPr lang="fa-IR" dirty="0" smtClean="0"/>
              <a:t>سوزش ادرار</a:t>
            </a:r>
          </a:p>
          <a:p>
            <a:pPr algn="r" rtl="1">
              <a:buFontTx/>
              <a:buChar char="-"/>
            </a:pPr>
            <a:r>
              <a:rPr lang="fa-IR" dirty="0" smtClean="0"/>
              <a:t>تکرر ادرار</a:t>
            </a:r>
          </a:p>
          <a:p>
            <a:pPr algn="r" rtl="1">
              <a:buFontTx/>
              <a:buChar char="-"/>
            </a:pPr>
            <a:r>
              <a:rPr lang="en-US" dirty="0" smtClean="0"/>
              <a:t>Urgency</a:t>
            </a:r>
          </a:p>
          <a:p>
            <a:pPr algn="r" rtl="1">
              <a:buFontTx/>
              <a:buChar char="-"/>
            </a:pPr>
            <a:r>
              <a:rPr lang="fa-IR" dirty="0" smtClean="0"/>
              <a:t>درد ناحیه سوپراپوبیک</a:t>
            </a:r>
          </a:p>
          <a:p>
            <a:pPr algn="r" rtl="1">
              <a:buFontTx/>
              <a:buChar char="-"/>
            </a:pPr>
            <a:r>
              <a:rPr lang="fa-IR" dirty="0" smtClean="0"/>
              <a:t>ادرار کدر و بد بو</a:t>
            </a:r>
          </a:p>
          <a:p>
            <a:pPr algn="r" rtl="1">
              <a:buFontTx/>
              <a:buChar char="-"/>
            </a:pPr>
            <a:r>
              <a:rPr lang="fa-IR" dirty="0" smtClean="0"/>
              <a:t>ادرار خونی در 30%موارد</a:t>
            </a:r>
          </a:p>
          <a:p>
            <a:pPr algn="r" rtl="1">
              <a:buFont typeface="Georgia" pitchFamily="18" charset="0"/>
              <a:buNone/>
            </a:pPr>
            <a:r>
              <a:rPr lang="fa-IR" dirty="0" smtClean="0"/>
              <a:t>در اکثر بیماران در نمونه ادرار </a:t>
            </a:r>
            <a:r>
              <a:rPr lang="en-US" dirty="0" smtClean="0"/>
              <a:t>WBC</a:t>
            </a:r>
            <a:r>
              <a:rPr lang="fa-IR" dirty="0" smtClean="0"/>
              <a:t> و</a:t>
            </a:r>
            <a:r>
              <a:rPr lang="en-US" dirty="0" smtClean="0"/>
              <a:t> RBC</a:t>
            </a:r>
            <a:r>
              <a:rPr lang="fa-IR" dirty="0" smtClean="0"/>
              <a:t> وجود دارد.</a:t>
            </a:r>
          </a:p>
          <a:p>
            <a:pPr algn="r" rtl="1">
              <a:buFontTx/>
              <a:buChar char="-"/>
            </a:pPr>
            <a:r>
              <a:rPr lang="fa-IR" dirty="0"/>
              <a:t>وجود تب و افزایش </a:t>
            </a:r>
            <a:r>
              <a:rPr lang="en-US" dirty="0"/>
              <a:t>CRP</a:t>
            </a:r>
            <a:r>
              <a:rPr lang="fa-IR" dirty="0"/>
              <a:t> بیشتر به نفع پیلونفریت حاد است ولیکن در موارد نادری هم در سیستیت دیده می شود.در بیماری های دیگری به غیر از پیلو نفریت حاد هم تب و افزایش </a:t>
            </a:r>
            <a:r>
              <a:rPr lang="en-US" dirty="0"/>
              <a:t>CRP</a:t>
            </a:r>
            <a:r>
              <a:rPr lang="fa-IR" dirty="0"/>
              <a:t> را داریم.</a:t>
            </a:r>
            <a:endParaRPr lang="en-US" dirty="0"/>
          </a:p>
          <a:p>
            <a:pPr algn="r" rtl="1">
              <a:buFontTx/>
              <a:buChar char="-"/>
            </a:pPr>
            <a:endParaRPr lang="fa-IR" dirty="0" smtClean="0"/>
          </a:p>
          <a:p>
            <a:pPr algn="r" rtl="1">
              <a:buFont typeface="Georgia" pitchFamily="18" charset="0"/>
              <a:buNone/>
            </a:pPr>
            <a:endParaRPr lang="en-US" dirty="0" smtClean="0"/>
          </a:p>
        </p:txBody>
      </p:sp>
      <p:sp>
        <p:nvSpPr>
          <p:cNvPr id="4" name="Slide Number Placeholder 3"/>
          <p:cNvSpPr>
            <a:spLocks noGrp="1"/>
          </p:cNvSpPr>
          <p:nvPr>
            <p:ph type="sldNum" sz="quarter" idx="12"/>
          </p:nvPr>
        </p:nvSpPr>
        <p:spPr/>
        <p:txBody>
          <a:bodyPr/>
          <a:lstStyle/>
          <a:p>
            <a:pPr>
              <a:defRPr/>
            </a:pPr>
            <a:fld id="{012101CF-B26D-443D-B7D1-E7D38B533E27}" type="slidenum">
              <a:rPr lang="en-US" smtClean="0"/>
              <a:pPr>
                <a:defRPr/>
              </a:pPr>
              <a:t>39</a:t>
            </a:fld>
            <a:endParaRPr lang="en-US"/>
          </a:p>
        </p:txBody>
      </p:sp>
      <p:sp>
        <p:nvSpPr>
          <p:cNvPr id="26626" name="Title 1"/>
          <p:cNvSpPr>
            <a:spLocks noGrp="1"/>
          </p:cNvSpPr>
          <p:nvPr>
            <p:ph type="title"/>
          </p:nvPr>
        </p:nvSpPr>
        <p:spPr>
          <a:xfrm>
            <a:off x="609600" y="609600"/>
            <a:ext cx="8229600" cy="1066800"/>
          </a:xfrm>
        </p:spPr>
        <p:txBody>
          <a:bodyPr/>
          <a:lstStyle/>
          <a:p>
            <a:r>
              <a:rPr lang="fa-IR" smtClean="0"/>
              <a:t>علایم بالینی:                                 </a:t>
            </a:r>
            <a:endParaRPr lang="en-US" smtClean="0"/>
          </a:p>
        </p:txBody>
      </p:sp>
    </p:spTree>
    <p:extLst>
      <p:ext uri="{BB962C8B-B14F-4D97-AF65-F5344CB8AC3E}">
        <p14:creationId xmlns:p14="http://schemas.microsoft.com/office/powerpoint/2010/main" val="1703601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533400" y="1524000"/>
            <a:ext cx="8229600" cy="4324350"/>
          </a:xfrm>
        </p:spPr>
        <p:txBody>
          <a:bodyPr/>
          <a:lstStyle/>
          <a:p>
            <a:pPr algn="r" eaLnBrk="1" hangingPunct="1">
              <a:buFont typeface="Georgia" pitchFamily="18" charset="0"/>
              <a:buNone/>
            </a:pPr>
            <a:r>
              <a:rPr lang="fa-IR" sz="3200" dirty="0" smtClean="0"/>
              <a:t>عفونت حاد ادراری </a:t>
            </a:r>
            <a:r>
              <a:rPr lang="fa-IR" dirty="0" smtClean="0"/>
              <a:t>را می توان از نظر آناتومی به دو گروه تقسیم کرد:                                                                   </a:t>
            </a:r>
          </a:p>
          <a:p>
            <a:pPr algn="r" eaLnBrk="1" hangingPunct="1">
              <a:buFont typeface="Georgia" pitchFamily="18" charset="0"/>
              <a:buNone/>
            </a:pPr>
            <a:endParaRPr lang="fa-IR" sz="3200" dirty="0" smtClean="0"/>
          </a:p>
          <a:p>
            <a:pPr algn="r" eaLnBrk="1" hangingPunct="1">
              <a:buFont typeface="Georgia" pitchFamily="18" charset="0"/>
              <a:buNone/>
            </a:pPr>
            <a:r>
              <a:rPr lang="fa-IR" sz="3200" dirty="0" smtClean="0"/>
              <a:t>1عفونت مجاری ادراری تحتانی </a:t>
            </a:r>
            <a:r>
              <a:rPr lang="fa-IR" dirty="0" smtClean="0"/>
              <a:t>: که شامل اورتریت و سیستیت می باشد.                                                                   </a:t>
            </a:r>
          </a:p>
          <a:p>
            <a:pPr algn="r" rtl="1" eaLnBrk="1" hangingPunct="1">
              <a:buFont typeface="Georgia" pitchFamily="18" charset="0"/>
              <a:buNone/>
            </a:pPr>
            <a:endParaRPr lang="fa-IR" dirty="0" smtClean="0"/>
          </a:p>
          <a:p>
            <a:pPr algn="r" rtl="1" eaLnBrk="1" hangingPunct="1">
              <a:buFont typeface="Georgia" pitchFamily="18" charset="0"/>
              <a:buNone/>
            </a:pPr>
            <a:r>
              <a:rPr lang="fa-IR" dirty="0" smtClean="0"/>
              <a:t>2عفونت</a:t>
            </a:r>
            <a:r>
              <a:rPr lang="fa-IR" sz="3200" dirty="0" smtClean="0"/>
              <a:t> مجاری ادراری فوقانی</a:t>
            </a:r>
            <a:r>
              <a:rPr lang="fa-IR" dirty="0" smtClean="0"/>
              <a:t>: که شامل پیلو نفریت حاد و آبسه داخل کلیه می باشد.                                                      </a:t>
            </a:r>
            <a:endParaRPr lang="en-US" dirty="0" smtClean="0"/>
          </a:p>
        </p:txBody>
      </p:sp>
      <p:sp>
        <p:nvSpPr>
          <p:cNvPr id="4" name="Slide Number Placeholder 3"/>
          <p:cNvSpPr>
            <a:spLocks noGrp="1"/>
          </p:cNvSpPr>
          <p:nvPr>
            <p:ph type="sldNum" sz="quarter" idx="12"/>
          </p:nvPr>
        </p:nvSpPr>
        <p:spPr/>
        <p:txBody>
          <a:bodyPr/>
          <a:lstStyle/>
          <a:p>
            <a:pPr>
              <a:defRPr/>
            </a:pPr>
            <a:fld id="{A1C478A2-0E55-43F0-AC4C-558D723E3A2B}" type="slidenum">
              <a:rPr lang="en-US" smtClean="0"/>
              <a:pPr>
                <a:defRPr/>
              </a:pPr>
              <a:t>4</a:t>
            </a:fld>
            <a:endParaRPr lang="en-US"/>
          </a:p>
        </p:txBody>
      </p:sp>
      <p:sp>
        <p:nvSpPr>
          <p:cNvPr id="6146" name="Title 1"/>
          <p:cNvSpPr>
            <a:spLocks noGrp="1"/>
          </p:cNvSpPr>
          <p:nvPr>
            <p:ph type="title"/>
          </p:nvPr>
        </p:nvSpPr>
        <p:spPr>
          <a:xfrm>
            <a:off x="2209800" y="257175"/>
            <a:ext cx="6362700" cy="1524001"/>
          </a:xfrm>
        </p:spPr>
        <p:txBody>
          <a:bodyPr/>
          <a:lstStyle/>
          <a:p>
            <a:pPr algn="r" eaLnBrk="1" hangingPunct="1"/>
            <a:r>
              <a:rPr lang="fa-IR" dirty="0" smtClean="0"/>
              <a:t>تعریف:</a:t>
            </a:r>
            <a:endParaRPr lang="en-US" dirty="0" smtClean="0"/>
          </a:p>
        </p:txBody>
      </p:sp>
    </p:spTree>
    <p:extLst>
      <p:ext uri="{BB962C8B-B14F-4D97-AF65-F5344CB8AC3E}">
        <p14:creationId xmlns:p14="http://schemas.microsoft.com/office/powerpoint/2010/main" val="3109030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pPr algn="r" rtl="1">
              <a:buFont typeface="Georgia" pitchFamily="18" charset="0"/>
              <a:buNone/>
            </a:pPr>
            <a:r>
              <a:rPr lang="fa-IR" smtClean="0"/>
              <a:t>1- تب بیشتر از</a:t>
            </a:r>
            <a:r>
              <a:rPr lang="en-US" smtClean="0"/>
              <a:t> </a:t>
            </a:r>
            <a:r>
              <a:rPr lang="fa-IR" smtClean="0"/>
              <a:t> 38/3</a:t>
            </a:r>
          </a:p>
          <a:p>
            <a:pPr algn="r" rtl="1">
              <a:buFont typeface="Georgia" pitchFamily="18" charset="0"/>
              <a:buNone/>
            </a:pPr>
            <a:endParaRPr lang="fa-IR" smtClean="0"/>
          </a:p>
          <a:p>
            <a:pPr algn="r" rtl="1">
              <a:buFont typeface="Georgia" pitchFamily="18" charset="0"/>
              <a:buNone/>
            </a:pPr>
            <a:r>
              <a:rPr lang="fa-IR" smtClean="0"/>
              <a:t>2- تهوع و استفراغ</a:t>
            </a:r>
          </a:p>
          <a:p>
            <a:pPr algn="r" rtl="1">
              <a:buFont typeface="Georgia" pitchFamily="18" charset="0"/>
              <a:buNone/>
            </a:pPr>
            <a:endParaRPr lang="fa-IR" smtClean="0"/>
          </a:p>
          <a:p>
            <a:pPr algn="r" rtl="1">
              <a:buFont typeface="Georgia" pitchFamily="18" charset="0"/>
              <a:buNone/>
            </a:pPr>
            <a:r>
              <a:rPr lang="fa-IR" smtClean="0"/>
              <a:t>3-وجود تندرنس در</a:t>
            </a:r>
            <a:r>
              <a:rPr lang="en-US" smtClean="0"/>
              <a:t>costovertebral  angle</a:t>
            </a:r>
            <a:endParaRPr lang="fa-IR" smtClean="0"/>
          </a:p>
          <a:p>
            <a:pPr algn="r" rtl="1">
              <a:buFont typeface="Georgia" pitchFamily="18" charset="0"/>
              <a:buNone/>
            </a:pPr>
            <a:endParaRPr lang="fa-IR" smtClean="0"/>
          </a:p>
          <a:p>
            <a:pPr algn="r" rtl="1">
              <a:buFont typeface="Georgia" pitchFamily="18" charset="0"/>
              <a:buNone/>
            </a:pPr>
            <a:r>
              <a:rPr lang="fa-IR" smtClean="0"/>
              <a:t>ضمنا عدم وجود علایم فوق دلیلی بر محدود بودن عفونت به مثانه و پیشابراه نیست.</a:t>
            </a:r>
            <a:endParaRPr lang="en-US" smtClean="0"/>
          </a:p>
        </p:txBody>
      </p:sp>
      <p:sp>
        <p:nvSpPr>
          <p:cNvPr id="4" name="Slide Number Placeholder 3"/>
          <p:cNvSpPr>
            <a:spLocks noGrp="1"/>
          </p:cNvSpPr>
          <p:nvPr>
            <p:ph type="sldNum" sz="quarter" idx="12"/>
          </p:nvPr>
        </p:nvSpPr>
        <p:spPr/>
        <p:txBody>
          <a:bodyPr/>
          <a:lstStyle/>
          <a:p>
            <a:pPr>
              <a:defRPr/>
            </a:pPr>
            <a:fld id="{2CD1F5A1-EE97-4469-A5E0-94889313CBCE}" type="slidenum">
              <a:rPr lang="en-US" smtClean="0"/>
              <a:pPr>
                <a:defRPr/>
              </a:pPr>
              <a:t>40</a:t>
            </a:fld>
            <a:endParaRPr lang="en-US"/>
          </a:p>
        </p:txBody>
      </p:sp>
      <p:sp>
        <p:nvSpPr>
          <p:cNvPr id="27650" name="Title 1"/>
          <p:cNvSpPr>
            <a:spLocks noGrp="1"/>
          </p:cNvSpPr>
          <p:nvPr>
            <p:ph type="title"/>
          </p:nvPr>
        </p:nvSpPr>
        <p:spPr/>
        <p:txBody>
          <a:bodyPr>
            <a:normAutofit/>
          </a:bodyPr>
          <a:lstStyle/>
          <a:p>
            <a:pPr algn="r" rtl="1"/>
            <a:r>
              <a:rPr lang="fa-IR" smtClean="0"/>
              <a:t>علایم سیستمیک که تایید کننده عفونت کلیوی هستند:</a:t>
            </a:r>
            <a:endParaRPr lang="en-US" dirty="0" smtClean="0"/>
          </a:p>
        </p:txBody>
      </p:sp>
    </p:spTree>
    <p:extLst>
      <p:ext uri="{BB962C8B-B14F-4D97-AF65-F5344CB8AC3E}">
        <p14:creationId xmlns:p14="http://schemas.microsoft.com/office/powerpoint/2010/main" val="3860150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533400" y="2057400"/>
            <a:ext cx="8229600" cy="4324350"/>
          </a:xfrm>
        </p:spPr>
        <p:txBody>
          <a:bodyPr/>
          <a:lstStyle/>
          <a:p>
            <a:pPr algn="r" rtl="1">
              <a:buFont typeface="Georgia" pitchFamily="18" charset="0"/>
              <a:buNone/>
            </a:pPr>
            <a:r>
              <a:rPr lang="fa-IR" smtClean="0"/>
              <a:t>1-تب و لرز شدید</a:t>
            </a:r>
          </a:p>
          <a:p>
            <a:pPr algn="r" rtl="1">
              <a:buFont typeface="Georgia" pitchFamily="18" charset="0"/>
              <a:buNone/>
            </a:pPr>
            <a:r>
              <a:rPr lang="fa-IR" smtClean="0"/>
              <a:t>2-تهوع و استفراغ</a:t>
            </a:r>
          </a:p>
          <a:p>
            <a:pPr algn="r" rtl="1">
              <a:buFont typeface="Georgia" pitchFamily="18" charset="0"/>
              <a:buNone/>
            </a:pPr>
            <a:r>
              <a:rPr lang="fa-IR" smtClean="0"/>
              <a:t>3-اسهال</a:t>
            </a:r>
          </a:p>
          <a:p>
            <a:pPr algn="r" rtl="1">
              <a:buFont typeface="Georgia" pitchFamily="18" charset="0"/>
              <a:buNone/>
            </a:pPr>
            <a:r>
              <a:rPr lang="fa-IR" smtClean="0"/>
              <a:t>4-تاکی کاردی</a:t>
            </a:r>
          </a:p>
          <a:p>
            <a:pPr algn="r" rtl="1">
              <a:buFont typeface="Georgia" pitchFamily="18" charset="0"/>
              <a:buNone/>
            </a:pPr>
            <a:r>
              <a:rPr lang="fa-IR" smtClean="0"/>
              <a:t>5-علایم سیستیت</a:t>
            </a:r>
          </a:p>
          <a:p>
            <a:pPr algn="r" rtl="1">
              <a:buFont typeface="Georgia" pitchFamily="18" charset="0"/>
              <a:buNone/>
            </a:pPr>
            <a:r>
              <a:rPr lang="fa-IR" smtClean="0"/>
              <a:t>6- تندرنس ژنرالیزه عضلانی</a:t>
            </a:r>
          </a:p>
          <a:p>
            <a:pPr algn="r" rtl="1">
              <a:buFont typeface="Georgia" pitchFamily="18" charset="0"/>
              <a:buNone/>
            </a:pPr>
            <a:r>
              <a:rPr lang="fa-IR" smtClean="0"/>
              <a:t>7- تندرنس </a:t>
            </a:r>
            <a:r>
              <a:rPr lang="en-US" smtClean="0"/>
              <a:t>CVA</a:t>
            </a:r>
          </a:p>
          <a:p>
            <a:pPr algn="r" rtl="1">
              <a:buFont typeface="Georgia" pitchFamily="18" charset="0"/>
              <a:buNone/>
            </a:pPr>
            <a:r>
              <a:rPr lang="fa-IR" smtClean="0"/>
              <a:t>8-حساسیت در لمس عمقی شکم</a:t>
            </a:r>
            <a:endParaRPr lang="en-US" smtClean="0"/>
          </a:p>
        </p:txBody>
      </p:sp>
      <p:sp>
        <p:nvSpPr>
          <p:cNvPr id="4" name="Slide Number Placeholder 3"/>
          <p:cNvSpPr>
            <a:spLocks noGrp="1"/>
          </p:cNvSpPr>
          <p:nvPr>
            <p:ph type="sldNum" sz="quarter" idx="12"/>
          </p:nvPr>
        </p:nvSpPr>
        <p:spPr/>
        <p:txBody>
          <a:bodyPr/>
          <a:lstStyle/>
          <a:p>
            <a:pPr>
              <a:defRPr/>
            </a:pPr>
            <a:fld id="{87162669-D62F-4273-AD33-07AEC11B8F60}" type="slidenum">
              <a:rPr lang="en-US" smtClean="0"/>
              <a:pPr>
                <a:defRPr/>
              </a:pPr>
              <a:t>41</a:t>
            </a:fld>
            <a:endParaRPr lang="en-US"/>
          </a:p>
        </p:txBody>
      </p:sp>
      <p:sp>
        <p:nvSpPr>
          <p:cNvPr id="28674" name="Title 1"/>
          <p:cNvSpPr>
            <a:spLocks noGrp="1"/>
          </p:cNvSpPr>
          <p:nvPr>
            <p:ph type="title"/>
          </p:nvPr>
        </p:nvSpPr>
        <p:spPr>
          <a:xfrm>
            <a:off x="685800" y="762000"/>
            <a:ext cx="8229600" cy="1066800"/>
          </a:xfrm>
        </p:spPr>
        <p:txBody>
          <a:bodyPr/>
          <a:lstStyle/>
          <a:p>
            <a:pPr algn="r" rtl="1"/>
            <a:r>
              <a:rPr lang="fa-IR" smtClean="0"/>
              <a:t>پیلونفریت حاد:</a:t>
            </a:r>
            <a:endParaRPr lang="en-US" smtClean="0"/>
          </a:p>
        </p:txBody>
      </p:sp>
    </p:spTree>
    <p:extLst>
      <p:ext uri="{BB962C8B-B14F-4D97-AF65-F5344CB8AC3E}">
        <p14:creationId xmlns:p14="http://schemas.microsoft.com/office/powerpoint/2010/main" val="1182504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533400" y="838200"/>
            <a:ext cx="8229600" cy="4324350"/>
          </a:xfrm>
        </p:spPr>
        <p:txBody>
          <a:bodyPr>
            <a:normAutofit fontScale="85000" lnSpcReduction="20000"/>
          </a:bodyPr>
          <a:lstStyle/>
          <a:p>
            <a:pPr algn="r" rtl="1">
              <a:buFont typeface="Georgia" pitchFamily="18" charset="0"/>
              <a:buNone/>
            </a:pPr>
            <a:r>
              <a:rPr lang="fa-IR" smtClean="0"/>
              <a:t>این علایم در طی چند ساعت تا یک روز در بیمار بروز یافته و در برخی بیماران علایم سپسیس با گرم منفی ها ایجاد می شود.</a:t>
            </a:r>
          </a:p>
          <a:p>
            <a:pPr algn="r" rtl="1">
              <a:buFont typeface="Georgia" pitchFamily="18" charset="0"/>
              <a:buNone/>
            </a:pPr>
            <a:r>
              <a:rPr lang="fa-IR" smtClean="0"/>
              <a:t> </a:t>
            </a:r>
          </a:p>
          <a:p>
            <a:pPr algn="r" rtl="1">
              <a:buFont typeface="Georgia" pitchFamily="18" charset="0"/>
              <a:buNone/>
            </a:pPr>
            <a:r>
              <a:rPr lang="fa-IR" smtClean="0"/>
              <a:t>در بیماران مبتلا به پیلونفریت  لکوسیتوز واضح به همراه باکتری در نمونه ادرار سانتریفوژ نشده مشاهده می شود.</a:t>
            </a:r>
          </a:p>
          <a:p>
            <a:pPr algn="r" rtl="1">
              <a:buFont typeface="Georgia" pitchFamily="18" charset="0"/>
              <a:buNone/>
            </a:pPr>
            <a:endParaRPr lang="fa-IR" smtClean="0"/>
          </a:p>
          <a:p>
            <a:pPr algn="r" rtl="1">
              <a:buFont typeface="Georgia" pitchFamily="18" charset="0"/>
              <a:buNone/>
            </a:pPr>
            <a:r>
              <a:rPr lang="fa-IR" smtClean="0"/>
              <a:t>وجود کست لکوسیتی در ادرار پاتوگونومونیک پیلونفریت حاد است.</a:t>
            </a:r>
          </a:p>
          <a:p>
            <a:pPr algn="r" rtl="1">
              <a:buFont typeface="Georgia" pitchFamily="18" charset="0"/>
              <a:buNone/>
            </a:pPr>
            <a:endParaRPr lang="fa-IR" smtClean="0"/>
          </a:p>
          <a:p>
            <a:pPr algn="r" rtl="1">
              <a:buFont typeface="Georgia" pitchFamily="18" charset="0"/>
              <a:buNone/>
            </a:pPr>
            <a:r>
              <a:rPr lang="fa-IR" smtClean="0"/>
              <a:t>ممکن است  دوره حاد پیلونفریت با هماچوری همراه باشد.</a:t>
            </a:r>
          </a:p>
          <a:p>
            <a:pPr algn="r" rtl="1">
              <a:buFont typeface="Georgia" pitchFamily="18" charset="0"/>
              <a:buNone/>
            </a:pPr>
            <a:r>
              <a:rPr lang="fa-IR" smtClean="0"/>
              <a:t>وجود هماچوری بعد از فروکش کردن علایم حاد بیماری مطرح کننده</a:t>
            </a:r>
          </a:p>
          <a:p>
            <a:pPr algn="r" rtl="1">
              <a:buFontTx/>
              <a:buChar char="-"/>
            </a:pPr>
            <a:r>
              <a:rPr lang="fa-IR" smtClean="0"/>
              <a:t>سنگ ادراری</a:t>
            </a:r>
          </a:p>
          <a:p>
            <a:pPr algn="r" rtl="1">
              <a:buFontTx/>
              <a:buChar char="-"/>
            </a:pPr>
            <a:r>
              <a:rPr lang="fa-IR" smtClean="0"/>
              <a:t>تومور</a:t>
            </a:r>
          </a:p>
          <a:p>
            <a:pPr algn="r" rtl="1">
              <a:buFontTx/>
              <a:buChar char="-"/>
            </a:pPr>
            <a:r>
              <a:rPr lang="fa-IR" smtClean="0"/>
              <a:t>و سل خواهد بود.</a:t>
            </a:r>
          </a:p>
        </p:txBody>
      </p:sp>
      <p:sp>
        <p:nvSpPr>
          <p:cNvPr id="4" name="Slide Number Placeholder 3"/>
          <p:cNvSpPr>
            <a:spLocks noGrp="1"/>
          </p:cNvSpPr>
          <p:nvPr>
            <p:ph type="sldNum" sz="quarter" idx="12"/>
          </p:nvPr>
        </p:nvSpPr>
        <p:spPr/>
        <p:txBody>
          <a:bodyPr/>
          <a:lstStyle/>
          <a:p>
            <a:pPr>
              <a:defRPr/>
            </a:pPr>
            <a:fld id="{BDC3C6A1-9838-45CF-9150-C7405F5C3454}" type="slidenum">
              <a:rPr lang="en-US" smtClean="0"/>
              <a:pPr>
                <a:defRPr/>
              </a:pPr>
              <a:t>42</a:t>
            </a:fld>
            <a:endParaRPr lang="en-US"/>
          </a:p>
        </p:txBody>
      </p:sp>
    </p:spTree>
    <p:extLst>
      <p:ext uri="{BB962C8B-B14F-4D97-AF65-F5344CB8AC3E}">
        <p14:creationId xmlns:p14="http://schemas.microsoft.com/office/powerpoint/2010/main" val="2184316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381000" y="1066800"/>
            <a:ext cx="8229600" cy="4324350"/>
          </a:xfrm>
        </p:spPr>
        <p:txBody>
          <a:bodyPr>
            <a:normAutofit/>
          </a:bodyPr>
          <a:lstStyle/>
          <a:p>
            <a:pPr algn="r" rtl="1">
              <a:buFont typeface="Georgia" pitchFamily="18" charset="0"/>
              <a:buNone/>
            </a:pPr>
            <a:r>
              <a:rPr lang="fa-IR" smtClean="0"/>
              <a:t>معمولا علایم حاد ضمن 48-72 ساعت بعد از درمان بهبود خواهد یافت مگر در موارد زیر:</a:t>
            </a:r>
          </a:p>
          <a:p>
            <a:pPr algn="r" rtl="1">
              <a:buFont typeface="Georgia" pitchFamily="18" charset="0"/>
              <a:buNone/>
            </a:pPr>
            <a:r>
              <a:rPr lang="fa-IR" smtClean="0"/>
              <a:t>1- نکروز پاپیلاری</a:t>
            </a:r>
          </a:p>
          <a:p>
            <a:pPr algn="r" rtl="1">
              <a:buFont typeface="Georgia" pitchFamily="18" charset="0"/>
              <a:buNone/>
            </a:pPr>
            <a:r>
              <a:rPr lang="fa-IR" smtClean="0"/>
              <a:t>2-تشکیل آبسه</a:t>
            </a:r>
          </a:p>
          <a:p>
            <a:pPr algn="r" rtl="1">
              <a:buFont typeface="Georgia" pitchFamily="18" charset="0"/>
              <a:buNone/>
            </a:pPr>
            <a:r>
              <a:rPr lang="fa-IR" smtClean="0"/>
              <a:t>3-انسداد ادراری </a:t>
            </a:r>
          </a:p>
          <a:p>
            <a:pPr algn="r" rtl="1">
              <a:buFont typeface="Georgia" pitchFamily="18" charset="0"/>
              <a:buNone/>
            </a:pPr>
            <a:endParaRPr lang="fa-IR" smtClean="0"/>
          </a:p>
          <a:p>
            <a:pPr algn="r" rtl="1">
              <a:buFont typeface="Georgia" pitchFamily="18" charset="0"/>
              <a:buNone/>
            </a:pPr>
            <a:r>
              <a:rPr lang="fa-IR" smtClean="0"/>
              <a:t>علی رغم از بین رفتن علایم  پیلونفریت ممکن است باکتریوری یا پیوری ادامه یابد.</a:t>
            </a:r>
          </a:p>
          <a:p>
            <a:pPr algn="r" rtl="1">
              <a:buFont typeface="Georgia" pitchFamily="18" charset="0"/>
              <a:buNone/>
            </a:pPr>
            <a:endParaRPr lang="fa-IR" smtClean="0"/>
          </a:p>
          <a:p>
            <a:pPr algn="r" rtl="1">
              <a:buFont typeface="Georgia" pitchFamily="18" charset="0"/>
              <a:buNone/>
            </a:pPr>
            <a:r>
              <a:rPr lang="fa-IR" smtClean="0"/>
              <a:t>نکته: در پیلونفریت شدید تب به کندی کاهش می یابد وحتی ممکن است بعد از درمان آنتی بیوتیک مناسب هم تداوم یابد.</a:t>
            </a:r>
            <a:endParaRPr lang="en-US" smtClean="0"/>
          </a:p>
        </p:txBody>
      </p:sp>
      <p:sp>
        <p:nvSpPr>
          <p:cNvPr id="4" name="Slide Number Placeholder 3"/>
          <p:cNvSpPr>
            <a:spLocks noGrp="1"/>
          </p:cNvSpPr>
          <p:nvPr>
            <p:ph type="sldNum" sz="quarter" idx="12"/>
          </p:nvPr>
        </p:nvSpPr>
        <p:spPr/>
        <p:txBody>
          <a:bodyPr/>
          <a:lstStyle/>
          <a:p>
            <a:pPr>
              <a:defRPr/>
            </a:pPr>
            <a:fld id="{48218A8F-AB36-4D8A-A319-0E28F34DF25E}" type="slidenum">
              <a:rPr lang="en-US" smtClean="0"/>
              <a:pPr>
                <a:defRPr/>
              </a:pPr>
              <a:t>43</a:t>
            </a:fld>
            <a:endParaRPr lang="en-US"/>
          </a:p>
        </p:txBody>
      </p:sp>
    </p:spTree>
    <p:extLst>
      <p:ext uri="{BB962C8B-B14F-4D97-AF65-F5344CB8AC3E}">
        <p14:creationId xmlns:p14="http://schemas.microsoft.com/office/powerpoint/2010/main" val="3593559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US" dirty="0">
                <a:solidFill>
                  <a:schemeClr val="accent2"/>
                </a:solidFill>
                <a:cs typeface="B Kamran" pitchFamily="2" charset="-78"/>
              </a:rPr>
              <a:t>UTI</a:t>
            </a:r>
            <a:r>
              <a:rPr lang="fa-IR" b="1" dirty="0">
                <a:solidFill>
                  <a:schemeClr val="accent2"/>
                </a:solidFill>
                <a:cs typeface="B Kamran" pitchFamily="2" charset="-78"/>
              </a:rPr>
              <a:t>عارضه دار:</a:t>
            </a:r>
            <a:r>
              <a:rPr lang="en-US" b="1" dirty="0">
                <a:solidFill>
                  <a:schemeClr val="accent2"/>
                </a:solidFill>
                <a:cs typeface="B Kamran" pitchFamily="2" charset="-78"/>
              </a:rPr>
              <a:t/>
            </a:r>
            <a:br>
              <a:rPr lang="en-US" b="1" dirty="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en-US" sz="2800" dirty="0" smtClean="0">
                <a:cs typeface="B Kamran" pitchFamily="2" charset="-78"/>
              </a:rPr>
              <a:t>UTI</a:t>
            </a:r>
            <a:r>
              <a:rPr lang="fa-IR" sz="2800" b="1" dirty="0" smtClean="0">
                <a:cs typeface="B Kamran" pitchFamily="2" charset="-78"/>
              </a:rPr>
              <a:t>عارضه دار به صورت یک اپیزود علامت دار سیستیت یا پیلونفریت در یک مرد یا زن با استعداد اناتومیک به عفونت یا دارای یک جسم خارجی در مسیر ادراری یا فاکتورهایی که فرد را مستعد تاخیر در پاسخ درمانی می کنند،اتفاق می افتد.</a:t>
            </a:r>
            <a:endParaRPr lang="fa-IR" sz="2800" b="1" dirty="0">
              <a:cs typeface="B Kamran" pitchFamily="2" charset="-78"/>
            </a:endParaRPr>
          </a:p>
        </p:txBody>
      </p:sp>
    </p:spTree>
    <p:extLst>
      <p:ext uri="{BB962C8B-B14F-4D97-AF65-F5344CB8AC3E}">
        <p14:creationId xmlns:p14="http://schemas.microsoft.com/office/powerpoint/2010/main" val="2974878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315200" cy="1154097"/>
          </a:xfrm>
        </p:spPr>
        <p:txBody>
          <a:bodyPr/>
          <a:lstStyle/>
          <a:p>
            <a:pPr algn="r" rtl="1"/>
            <a:r>
              <a:rPr lang="en-US" dirty="0" smtClean="0">
                <a:solidFill>
                  <a:schemeClr val="accent2"/>
                </a:solidFill>
                <a:cs typeface="B Kamran" pitchFamily="2" charset="-78"/>
              </a:rPr>
              <a:t>UTI</a:t>
            </a:r>
            <a:r>
              <a:rPr lang="fa-IR" b="1" dirty="0" smtClean="0">
                <a:solidFill>
                  <a:schemeClr val="accent2"/>
                </a:solidFill>
                <a:cs typeface="B Kamran" pitchFamily="2" charset="-78"/>
              </a:rPr>
              <a:t> در خانم های باردار</a:t>
            </a:r>
            <a:endParaRPr lang="fa-IR" b="1" dirty="0">
              <a:solidFill>
                <a:schemeClr val="accent2"/>
              </a:solidFill>
              <a:cs typeface="B Kamran" pitchFamily="2" charset="-78"/>
            </a:endParaRPr>
          </a:p>
        </p:txBody>
      </p:sp>
      <p:sp>
        <p:nvSpPr>
          <p:cNvPr id="3" name="Content Placeholder 2"/>
          <p:cNvSpPr>
            <a:spLocks noGrp="1"/>
          </p:cNvSpPr>
          <p:nvPr>
            <p:ph idx="1"/>
          </p:nvPr>
        </p:nvSpPr>
        <p:spPr>
          <a:xfrm>
            <a:off x="838200" y="2362200"/>
            <a:ext cx="7315200" cy="4495800"/>
          </a:xfrm>
        </p:spPr>
        <p:txBody>
          <a:bodyPr>
            <a:noAutofit/>
          </a:bodyPr>
          <a:lstStyle/>
          <a:p>
            <a:pPr algn="r" rtl="1">
              <a:buNone/>
            </a:pPr>
            <a:r>
              <a:rPr lang="fa-IR" sz="2800" b="1" dirty="0" smtClean="0">
                <a:cs typeface="B Kamran" pitchFamily="2" charset="-78"/>
              </a:rPr>
              <a:t>   </a:t>
            </a:r>
            <a:r>
              <a:rPr lang="en-US" sz="2800" b="1" dirty="0" smtClean="0">
                <a:cs typeface="B Kamran" pitchFamily="2" charset="-78"/>
              </a:rPr>
              <a:t>46%</a:t>
            </a:r>
            <a:r>
              <a:rPr lang="fa-IR" sz="2800" b="1" dirty="0" smtClean="0">
                <a:cs typeface="B Kamran" pitchFamily="2" charset="-78"/>
              </a:rPr>
              <a:t>خانم های باردار مبتلا به باکتریوری بدون علامت می شوند که تقریبا برابر خانم های غیر باردار است ولی از این تعداد 28%نهایتا به پیلونفریت حاد تبدیل می شوند. ابتلا به پیلونفریت حاد در بارداری مرگ جنین،پره اکلمپسی و اسکار کلیه را افزایش می دهد،بنابراین خانم های باردار باید ترجیحا در 3ماهه اول بارداری تحت غربالگری از نظر باکتریوری بی علامت قرار بگیرند و کشت انجام شود. اگر کشت مثبت باشد باید درمان صورت گیرد.</a:t>
            </a:r>
          </a:p>
          <a:p>
            <a:pPr algn="r" rtl="1">
              <a:buNone/>
            </a:pPr>
            <a:endParaRPr lang="fa-IR" sz="2800" b="1" dirty="0">
              <a:cs typeface="B Kamran" pitchFamily="2" charset="-78"/>
            </a:endParaRPr>
          </a:p>
        </p:txBody>
      </p:sp>
    </p:spTree>
    <p:extLst>
      <p:ext uri="{BB962C8B-B14F-4D97-AF65-F5344CB8AC3E}">
        <p14:creationId xmlns:p14="http://schemas.microsoft.com/office/powerpoint/2010/main" val="19105350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normAutofit fontScale="90000"/>
          </a:bodyPr>
          <a:lstStyle/>
          <a:p>
            <a:pPr algn="r" rtl="1"/>
            <a:r>
              <a:rPr lang="en-US" dirty="0" smtClean="0">
                <a:solidFill>
                  <a:schemeClr val="accent2"/>
                </a:solidFill>
                <a:cs typeface="B Kamran" pitchFamily="2" charset="-78"/>
              </a:rPr>
              <a:t>UTI</a:t>
            </a:r>
            <a:r>
              <a:rPr lang="fa-IR" b="1" dirty="0" smtClean="0">
                <a:solidFill>
                  <a:schemeClr val="accent2"/>
                </a:solidFill>
                <a:cs typeface="B Kamran" pitchFamily="2" charset="-78"/>
              </a:rPr>
              <a:t> همراه با کاتتر </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a:xfrm>
            <a:off x="914400" y="1143000"/>
            <a:ext cx="7315200" cy="5334000"/>
          </a:xfrm>
        </p:spPr>
        <p:txBody>
          <a:bodyPr>
            <a:noAutofit/>
          </a:bodyPr>
          <a:lstStyle/>
          <a:p>
            <a:pPr algn="r" rtl="1"/>
            <a:r>
              <a:rPr lang="fa-IR" sz="2500" b="1" dirty="0" smtClean="0">
                <a:cs typeface="B Kamran" pitchFamily="2" charset="-78"/>
              </a:rPr>
              <a:t>علائم و نشانه ها یا لوکالیزه به دستگاه ادراری است یا می تواند شامل تظاهرات سیستمیک بدون توجیه دیگر مثل تب باشد.ارگانیسم های بیوفیلم نسبتا به اثر انتی بیوتیک مقاومند و ریشه کن کردن بیوفیلم بدون حذف ان کاتتر دشوار است.</a:t>
            </a:r>
            <a:endParaRPr lang="en-US" sz="2500" b="1" dirty="0" smtClean="0">
              <a:cs typeface="B Kamran" pitchFamily="2" charset="-78"/>
            </a:endParaRPr>
          </a:p>
          <a:p>
            <a:pPr algn="r" rtl="1"/>
            <a:r>
              <a:rPr lang="fa-IR" sz="2500" b="1" dirty="0" smtClean="0">
                <a:cs typeface="B Kamran" pitchFamily="2" charset="-78"/>
              </a:rPr>
              <a:t>حضور باکتری درادرار بیماری که تب دار است و کاتتر دارد، لزوما مطرح کننده </a:t>
            </a:r>
            <a:r>
              <a:rPr lang="en-US" sz="2500" dirty="0" smtClean="0">
                <a:cs typeface="B Kamran" pitchFamily="2" charset="-78"/>
              </a:rPr>
              <a:t>CAUTI</a:t>
            </a:r>
            <a:r>
              <a:rPr lang="fa-IR" sz="2500" b="1" dirty="0" smtClean="0">
                <a:cs typeface="B Kamran" pitchFamily="2" charset="-78"/>
              </a:rPr>
              <a:t> نیست و سایر علل تب باید در نظر گرفته شود.</a:t>
            </a:r>
            <a:endParaRPr lang="en-US" sz="2500" b="1" dirty="0" smtClean="0">
              <a:cs typeface="B Kamran" pitchFamily="2" charset="-78"/>
            </a:endParaRPr>
          </a:p>
          <a:p>
            <a:pPr algn="r" rtl="1"/>
            <a:r>
              <a:rPr lang="fa-IR" sz="2500" b="1" dirty="0" smtClean="0">
                <a:cs typeface="B Kamran" pitchFamily="2" charset="-78"/>
              </a:rPr>
              <a:t>اتیولوژی </a:t>
            </a:r>
            <a:r>
              <a:rPr lang="en-US" sz="2500" dirty="0" smtClean="0">
                <a:cs typeface="B Kamran" pitchFamily="2" charset="-78"/>
              </a:rPr>
              <a:t>CAUTI</a:t>
            </a:r>
            <a:r>
              <a:rPr lang="fa-IR" sz="2500" b="1" dirty="0" smtClean="0">
                <a:cs typeface="B Kamran" pitchFamily="2" charset="-78"/>
              </a:rPr>
              <a:t> گوناگون است و نتایج کشت ادرار برای هدایت درمان ضروری است.</a:t>
            </a:r>
            <a:endParaRPr lang="en-US" sz="2500" b="1" dirty="0" smtClean="0">
              <a:cs typeface="B Kamran" pitchFamily="2" charset="-78"/>
            </a:endParaRPr>
          </a:p>
          <a:p>
            <a:pPr algn="r" rtl="1"/>
            <a:r>
              <a:rPr lang="fa-IR" sz="2500" b="1" dirty="0" smtClean="0">
                <a:cs typeface="B Kamran" pitchFamily="2" charset="-78"/>
              </a:rPr>
              <a:t>در شرایط استفاده طولانی مدت از کاتتر، انتی بیوتیک های سیستمیک، داروهای اسیدی کننده ادرار، شستشوی آنتی میکروبیال مثانه ، ضد عفونی کننده موضعی و محلول های انتی میکروبیال کیسه درناژ ، همه در پیشگیری از شروع  باکتریوری ناموثر بوده اند و با ایجاد ارگانیسم های مقاوم همراهی دارند.بهترین استراتژی برای پیشگیری از </a:t>
            </a:r>
            <a:r>
              <a:rPr lang="en-US" sz="2500" dirty="0" smtClean="0">
                <a:cs typeface="B Kamran" pitchFamily="2" charset="-78"/>
              </a:rPr>
              <a:t>CAUTI</a:t>
            </a:r>
            <a:r>
              <a:rPr lang="fa-IR" sz="2500" b="1" dirty="0" smtClean="0">
                <a:cs typeface="B Kamran" pitchFamily="2" charset="-78"/>
              </a:rPr>
              <a:t> پرهیز از گذاشتن کاتتر های غیر ضروری و برداشتن کاتتر ها وقتی که دیگرمورد نیاز نیست می باشد.</a:t>
            </a:r>
          </a:p>
        </p:txBody>
      </p:sp>
    </p:spTree>
    <p:extLst>
      <p:ext uri="{BB962C8B-B14F-4D97-AF65-F5344CB8AC3E}">
        <p14:creationId xmlns:p14="http://schemas.microsoft.com/office/powerpoint/2010/main" val="16200730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315200" cy="1154097"/>
          </a:xfrm>
        </p:spPr>
        <p:txBody>
          <a:bodyPr/>
          <a:lstStyle/>
          <a:p>
            <a:pPr algn="r"/>
            <a:r>
              <a:rPr lang="fa-IR" b="1" dirty="0" smtClean="0">
                <a:solidFill>
                  <a:schemeClr val="accent2"/>
                </a:solidFill>
                <a:cs typeface="B Kamran" pitchFamily="2" charset="-78"/>
              </a:rPr>
              <a:t>ابزارهای تشخیصی: </a:t>
            </a: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3200" b="1" dirty="0" smtClean="0">
                <a:cs typeface="B Kamran" pitchFamily="2" charset="-78"/>
              </a:rPr>
              <a:t>-تست نواری ادرار</a:t>
            </a:r>
            <a:endParaRPr lang="en-US" sz="3200" b="1" dirty="0" smtClean="0">
              <a:cs typeface="B Kamran" pitchFamily="2" charset="-78"/>
            </a:endParaRPr>
          </a:p>
          <a:p>
            <a:pPr algn="r" rtl="1"/>
            <a:r>
              <a:rPr lang="fa-IR" sz="3200" b="1" dirty="0" smtClean="0">
                <a:cs typeface="B Kamran" pitchFamily="2" charset="-78"/>
              </a:rPr>
              <a:t>2-انالیز ادرار </a:t>
            </a:r>
            <a:endParaRPr lang="en-US" sz="3200" b="1" dirty="0" smtClean="0">
              <a:cs typeface="B Kamran" pitchFamily="2" charset="-78"/>
            </a:endParaRPr>
          </a:p>
          <a:p>
            <a:pPr algn="r" rtl="1"/>
            <a:r>
              <a:rPr lang="fa-IR" sz="3200" b="1" dirty="0" smtClean="0">
                <a:cs typeface="B Kamran" pitchFamily="2" charset="-78"/>
              </a:rPr>
              <a:t>3- کشت ادرار</a:t>
            </a:r>
            <a:endParaRPr lang="en-US" sz="3200" b="1" dirty="0" smtClean="0">
              <a:cs typeface="B Kamran" pitchFamily="2" charset="-78"/>
            </a:endParaRPr>
          </a:p>
          <a:p>
            <a:pPr algn="r" rtl="1"/>
            <a:endParaRPr lang="fa-IR" sz="3200" b="1" dirty="0">
              <a:cs typeface="B Kamran" pitchFamily="2" charset="-78"/>
            </a:endParaRPr>
          </a:p>
        </p:txBody>
      </p:sp>
    </p:spTree>
    <p:extLst>
      <p:ext uri="{BB962C8B-B14F-4D97-AF65-F5344CB8AC3E}">
        <p14:creationId xmlns:p14="http://schemas.microsoft.com/office/powerpoint/2010/main" val="38236188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676400"/>
            <a:ext cx="7315200" cy="4191000"/>
          </a:xfrm>
        </p:spPr>
        <p:txBody>
          <a:bodyPr>
            <a:noAutofit/>
          </a:bodyPr>
          <a:lstStyle/>
          <a:p>
            <a:pPr algn="r" rtl="1"/>
            <a:r>
              <a:rPr lang="fa-IR" sz="2800" b="1" dirty="0" smtClean="0">
                <a:cs typeface="B Kamran" pitchFamily="2" charset="-78"/>
              </a:rPr>
              <a:t>یافتن باکتری در کشت ادرار استاندار طلایی برای </a:t>
            </a:r>
            <a:r>
              <a:rPr lang="en-US" sz="2800" dirty="0" smtClean="0">
                <a:cs typeface="B Kamran" pitchFamily="2" charset="-78"/>
              </a:rPr>
              <a:t>UTI</a:t>
            </a:r>
            <a:r>
              <a:rPr lang="fa-IR" sz="2800" b="1" dirty="0" smtClean="0">
                <a:cs typeface="B Kamran" pitchFamily="2" charset="-78"/>
              </a:rPr>
              <a:t> است.اگر چه متاسفانه نتایج کشت تا 24 ساعت پس از علائم در دسترس نیست.</a:t>
            </a:r>
          </a:p>
          <a:p>
            <a:pPr algn="r" rtl="1"/>
            <a:r>
              <a:rPr lang="fa-IR" sz="2800" b="1" dirty="0" smtClean="0">
                <a:cs typeface="B Kamran" pitchFamily="2" charset="-78"/>
              </a:rPr>
              <a:t>تست نواری ادرار و انالیز ادراری اطلاعات مهمی را فراهم می کند.</a:t>
            </a:r>
          </a:p>
          <a:p>
            <a:pPr algn="r" rtl="1"/>
            <a:r>
              <a:rPr lang="fa-IR" sz="2800" b="1" dirty="0" smtClean="0">
                <a:cs typeface="B Kamran" pitchFamily="2" charset="-78"/>
              </a:rPr>
              <a:t>هم نیتریت و هم لکوسیت استراز مثبت می تواند به عنوان نتیجه مثبت تلقی شود.</a:t>
            </a:r>
          </a:p>
          <a:p>
            <a:pPr algn="r" rtl="1"/>
            <a:r>
              <a:rPr lang="fa-IR" sz="2800" b="1" dirty="0" smtClean="0">
                <a:cs typeface="B Kamran" pitchFamily="2" charset="-78"/>
              </a:rPr>
              <a:t>خون در ادرار هم می تواند مطرح کننده </a:t>
            </a:r>
            <a:r>
              <a:rPr lang="en-US" sz="2800" dirty="0" smtClean="0">
                <a:cs typeface="B Kamran" pitchFamily="2" charset="-78"/>
              </a:rPr>
              <a:t>UTI</a:t>
            </a:r>
            <a:r>
              <a:rPr lang="fa-IR" sz="2800" b="1" dirty="0" smtClean="0">
                <a:cs typeface="B Kamran" pitchFamily="2" charset="-78"/>
              </a:rPr>
              <a:t> باشد.</a:t>
            </a:r>
          </a:p>
          <a:p>
            <a:pPr algn="r" rtl="1"/>
            <a:r>
              <a:rPr lang="fa-IR" sz="2800" b="1" dirty="0" smtClean="0">
                <a:cs typeface="B Kamran" pitchFamily="2" charset="-78"/>
              </a:rPr>
              <a:t>میکروسکوپی ادرار، پیوری را در تقریبا همه مواردسیستیت و هماچوری را در 30% موارد نشان می دهد.</a:t>
            </a:r>
          </a:p>
          <a:p>
            <a:pPr algn="r" rtl="1"/>
            <a:endParaRPr lang="fa-IR" sz="2800" b="1" dirty="0">
              <a:cs typeface="B Kamran" pitchFamily="2" charset="-78"/>
            </a:endParaRPr>
          </a:p>
        </p:txBody>
      </p:sp>
    </p:spTree>
    <p:extLst>
      <p:ext uri="{BB962C8B-B14F-4D97-AF65-F5344CB8AC3E}">
        <p14:creationId xmlns:p14="http://schemas.microsoft.com/office/powerpoint/2010/main" val="10640533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905000"/>
            <a:ext cx="7315200" cy="3539527"/>
          </a:xfrm>
        </p:spPr>
        <p:txBody>
          <a:bodyPr>
            <a:noAutofit/>
          </a:bodyPr>
          <a:lstStyle/>
          <a:p>
            <a:pPr algn="r" rtl="1"/>
            <a:r>
              <a:rPr lang="fa-IR" sz="3200" b="1" dirty="0" smtClean="0">
                <a:cs typeface="B Kamran" pitchFamily="2" charset="-78"/>
              </a:rPr>
              <a:t>تست منفی برای نیتریت و لکوسیت استراز با هم در یک بیمار باید علت دیگری را برای علائم در ذهن بیاورد و باید ادرار برای کشت جمع اوری شود.یک تست نواری منفی از حساسیت کافی برای رد کردن باکتریوری در خانم حامله که در انها تمام اپیزودهای باکتریوری اهمیت دارد،برخوردار نیست.</a:t>
            </a:r>
          </a:p>
          <a:p>
            <a:pPr algn="r" rtl="1"/>
            <a:r>
              <a:rPr lang="fa-IR" sz="3200" b="1" dirty="0" smtClean="0">
                <a:cs typeface="B Kamran" pitchFamily="2" charset="-78"/>
              </a:rPr>
              <a:t>ویژگی های عملکردی  تست نواری در مردان بسیار اختصاصی  و در افرادی که تحت مراقبت مراکز نگهداری هستند اما کاتتر ندارند بسیار حساس است. </a:t>
            </a:r>
            <a:endParaRPr lang="fa-IR" sz="3200" b="1" dirty="0">
              <a:cs typeface="B Kamran" pitchFamily="2" charset="-78"/>
            </a:endParaRPr>
          </a:p>
        </p:txBody>
      </p:sp>
    </p:spTree>
    <p:extLst>
      <p:ext uri="{BB962C8B-B14F-4D97-AF65-F5344CB8AC3E}">
        <p14:creationId xmlns:p14="http://schemas.microsoft.com/office/powerpoint/2010/main" val="2074492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533400" y="990600"/>
            <a:ext cx="8229600" cy="4324350"/>
          </a:xfrm>
        </p:spPr>
        <p:txBody>
          <a:bodyPr/>
          <a:lstStyle/>
          <a:p>
            <a:pPr algn="r" eaLnBrk="1" hangingPunct="1">
              <a:buFont typeface="Georgia" pitchFamily="18" charset="0"/>
              <a:buNone/>
            </a:pPr>
            <a:r>
              <a:rPr lang="fa-IR" dirty="0" smtClean="0"/>
              <a:t>عفونت های پیشابراه و مثانه سطحی بوده و در آنها درگیری مخاط وجود دارد در حالی که در پروستاتیت وپیلونفریت تهاجم به نسج وجود دارد.                                                             </a:t>
            </a:r>
          </a:p>
          <a:p>
            <a:pPr algn="r" eaLnBrk="1" hangingPunct="1">
              <a:buFont typeface="Georgia" pitchFamily="18" charset="0"/>
              <a:buNone/>
            </a:pPr>
            <a:r>
              <a:rPr lang="fa-IR" dirty="0" smtClean="0"/>
              <a:t>در صورتی که در هر میلی لیتر از ادرار که در شرایط خاص جمع آوری شده بیش از100000ارگانیسم رشد کرده باشد تشخیص عفونت ادراری مطرح میگردد.                                       </a:t>
            </a:r>
          </a:p>
          <a:p>
            <a:pPr algn="r" eaLnBrk="1" hangingPunct="1">
              <a:buFont typeface="Georgia" pitchFamily="18" charset="0"/>
              <a:buNone/>
            </a:pPr>
            <a:r>
              <a:rPr lang="fa-IR" dirty="0" smtClean="0"/>
              <a:t>در افراد علامتدار تعداد کمتر100-10000نیز می تواند نشانه عفونت باشد و در بعضی موارد هم در عفونت ادراری باکتریوری واضح رویت نمی گردد.                                              </a:t>
            </a:r>
          </a:p>
          <a:p>
            <a:pPr eaLnBrk="1" hangingPunct="1">
              <a:buFont typeface="Georgia" pitchFamily="18" charset="0"/>
              <a:buNone/>
            </a:pPr>
            <a:endParaRPr lang="en-US" dirty="0" smtClean="0"/>
          </a:p>
        </p:txBody>
      </p:sp>
      <p:sp>
        <p:nvSpPr>
          <p:cNvPr id="4" name="Slide Number Placeholder 3"/>
          <p:cNvSpPr>
            <a:spLocks noGrp="1"/>
          </p:cNvSpPr>
          <p:nvPr>
            <p:ph type="sldNum" sz="quarter" idx="12"/>
          </p:nvPr>
        </p:nvSpPr>
        <p:spPr/>
        <p:txBody>
          <a:bodyPr/>
          <a:lstStyle/>
          <a:p>
            <a:pPr>
              <a:defRPr/>
            </a:pPr>
            <a:fld id="{DB8F16B3-413C-4B87-ADAB-3F434C76A9EF}" type="slidenum">
              <a:rPr lang="en-US" smtClean="0"/>
              <a:pPr>
                <a:defRPr/>
              </a:pPr>
              <a:t>5</a:t>
            </a:fld>
            <a:endParaRPr lang="en-US"/>
          </a:p>
        </p:txBody>
      </p:sp>
    </p:spTree>
    <p:extLst>
      <p:ext uri="{BB962C8B-B14F-4D97-AF65-F5344CB8AC3E}">
        <p14:creationId xmlns:p14="http://schemas.microsoft.com/office/powerpoint/2010/main" val="8728663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315200" cy="1154097"/>
          </a:xfrm>
        </p:spPr>
        <p:txBody>
          <a:bodyPr>
            <a:normAutofit fontScale="90000"/>
          </a:bodyPr>
          <a:lstStyle/>
          <a:p>
            <a:pPr algn="r"/>
            <a:r>
              <a:rPr lang="en-US" b="1" dirty="0" smtClean="0">
                <a:solidFill>
                  <a:schemeClr val="accent2"/>
                </a:solidFill>
                <a:cs typeface="B Kamran" pitchFamily="2" charset="-78"/>
              </a:rPr>
              <a:t/>
            </a:r>
            <a:br>
              <a:rPr lang="en-US" b="1" dirty="0" smtClean="0">
                <a:solidFill>
                  <a:schemeClr val="accent2"/>
                </a:solidFill>
                <a:cs typeface="B Kamran" pitchFamily="2" charset="-78"/>
              </a:rPr>
            </a:br>
            <a:r>
              <a:rPr lang="fa-IR" b="1" dirty="0" smtClean="0">
                <a:solidFill>
                  <a:schemeClr val="accent2"/>
                </a:solidFill>
                <a:cs typeface="B Kamran" pitchFamily="2" charset="-78"/>
              </a:rPr>
              <a:t>سیستیت بدون عارضه در خانمها:</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3200" b="1" dirty="0" smtClean="0">
                <a:cs typeface="B Kamran" pitchFamily="2" charset="-78"/>
              </a:rPr>
              <a:t>سیستیت بدون عارضه در خانم ها می تواند به تنهایی بر پایه شرح حال درمان شود.گرچه اگر علائم اختصاصی نیست یا شرح حال قابل اعتماد به دست نیامده، باید تست نواری ادراری انجام شود.تست نیتریت یا لکوسیت استراز مثبت در خانمی که یک علامت </a:t>
            </a:r>
            <a:r>
              <a:rPr lang="en-US" sz="3200" dirty="0" smtClean="0">
                <a:cs typeface="B Kamran" pitchFamily="2" charset="-78"/>
              </a:rPr>
              <a:t>UTI</a:t>
            </a:r>
            <a:r>
              <a:rPr lang="fa-IR" sz="3200" b="1" dirty="0" smtClean="0">
                <a:cs typeface="B Kamran" pitchFamily="2" charset="-78"/>
              </a:rPr>
              <a:t> دارد احتمال </a:t>
            </a:r>
            <a:r>
              <a:rPr lang="en-US" sz="3200" dirty="0" smtClean="0">
                <a:cs typeface="B Kamran" pitchFamily="2" charset="-78"/>
              </a:rPr>
              <a:t>UTI</a:t>
            </a:r>
            <a:r>
              <a:rPr lang="fa-IR" sz="3200" b="1" dirty="0" smtClean="0">
                <a:cs typeface="B Kamran" pitchFamily="2" charset="-78"/>
              </a:rPr>
              <a:t> را از 50% به 80% افزایش می دهد و درمان تجربی بدون ازمایش اضافی می تواند صورت گیرد</a:t>
            </a:r>
            <a:endParaRPr lang="fa-IR" sz="3200" b="1" dirty="0">
              <a:cs typeface="B Kamran" pitchFamily="2" charset="-78"/>
            </a:endParaRPr>
          </a:p>
        </p:txBody>
      </p:sp>
    </p:spTree>
    <p:extLst>
      <p:ext uri="{BB962C8B-B14F-4D97-AF65-F5344CB8AC3E}">
        <p14:creationId xmlns:p14="http://schemas.microsoft.com/office/powerpoint/2010/main" val="8134198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0"/>
            <a:ext cx="7315200" cy="4876800"/>
          </a:xfrm>
        </p:spPr>
        <p:txBody>
          <a:bodyPr>
            <a:noAutofit/>
          </a:bodyPr>
          <a:lstStyle/>
          <a:p>
            <a:pPr algn="r" rtl="1"/>
            <a:r>
              <a:rPr lang="fa-IR" sz="2800" b="1" dirty="0" smtClean="0">
                <a:cs typeface="B Kamran" pitchFamily="2" charset="-78"/>
              </a:rPr>
              <a:t>داروهای خط اول : نیتروفورانتوئین و </a:t>
            </a:r>
            <a:r>
              <a:rPr lang="en-US" sz="2800" b="1" dirty="0" smtClean="0">
                <a:cs typeface="B Kamran" pitchFamily="2" charset="-78"/>
              </a:rPr>
              <a:t>TMP-SMX</a:t>
            </a:r>
          </a:p>
          <a:p>
            <a:pPr algn="r" rtl="1"/>
            <a:r>
              <a:rPr lang="fa-IR" sz="2800" b="1" dirty="0" smtClean="0">
                <a:cs typeface="B Kamran" pitchFamily="2" charset="-78"/>
              </a:rPr>
              <a:t>داروهای خط  دوم :فلورو کینولون و ترکیبات بتا لاکتام </a:t>
            </a:r>
            <a:endParaRPr lang="en-US" sz="2800" b="1" dirty="0" smtClean="0">
              <a:cs typeface="B Kamran" pitchFamily="2" charset="-78"/>
            </a:endParaRPr>
          </a:p>
          <a:p>
            <a:pPr algn="r" rtl="1"/>
            <a:r>
              <a:rPr lang="en-US" sz="2800" b="1" dirty="0" smtClean="0">
                <a:cs typeface="B Kamran" pitchFamily="2" charset="-78"/>
              </a:rPr>
              <a:t>TMP-SMX</a:t>
            </a:r>
            <a:r>
              <a:rPr lang="fa-IR" sz="2800" b="1" dirty="0" smtClean="0">
                <a:cs typeface="B Kamran" pitchFamily="2" charset="-78"/>
              </a:rPr>
              <a:t> به طور سنتی در مناطقی که میزان مقاومت از 20% تجاوز نکرده مناسب باقیمانده است.</a:t>
            </a:r>
            <a:endParaRPr lang="en-US" sz="2800" b="1" dirty="0" smtClean="0">
              <a:cs typeface="B Kamran" pitchFamily="2" charset="-78"/>
            </a:endParaRPr>
          </a:p>
          <a:p>
            <a:pPr algn="r" rtl="1"/>
            <a:r>
              <a:rPr lang="fa-IR" sz="2800" b="1" dirty="0" smtClean="0">
                <a:cs typeface="B Kamran" pitchFamily="2" charset="-78"/>
              </a:rPr>
              <a:t>نیتروفورانتوئین به صورت رژیم 7 روزه با دوز</a:t>
            </a:r>
            <a:r>
              <a:rPr lang="en-US" sz="2800" dirty="0" smtClean="0">
                <a:cs typeface="B Kamran" pitchFamily="2" charset="-78"/>
              </a:rPr>
              <a:t>mg</a:t>
            </a:r>
            <a:r>
              <a:rPr lang="en-US" sz="2800" b="1" dirty="0" smtClean="0">
                <a:cs typeface="B Kamran" pitchFamily="2" charset="-78"/>
              </a:rPr>
              <a:t> </a:t>
            </a:r>
            <a:r>
              <a:rPr lang="fa-IR" sz="2800" b="1" dirty="0" smtClean="0">
                <a:cs typeface="B Kamran" pitchFamily="2" charset="-78"/>
              </a:rPr>
              <a:t>100تجویز می شود و </a:t>
            </a:r>
            <a:r>
              <a:rPr lang="en-US" sz="2800" dirty="0" smtClean="0">
                <a:cs typeface="B Kamran" pitchFamily="2" charset="-78"/>
              </a:rPr>
              <a:t>TMP-SMX</a:t>
            </a:r>
            <a:r>
              <a:rPr lang="fa-IR" sz="2800" b="1" dirty="0" smtClean="0">
                <a:cs typeface="B Kamran" pitchFamily="2" charset="-78"/>
              </a:rPr>
              <a:t> به صورت رژیم 3 روزه تجویز می شود.</a:t>
            </a:r>
            <a:endParaRPr lang="en-US" sz="2800" b="1" dirty="0" smtClean="0">
              <a:cs typeface="B Kamran" pitchFamily="2" charset="-78"/>
            </a:endParaRPr>
          </a:p>
          <a:p>
            <a:pPr algn="r" rtl="1"/>
            <a:endParaRPr lang="fa-IR" sz="2800" b="1" dirty="0">
              <a:cs typeface="B Kamran" pitchFamily="2" charset="-78"/>
            </a:endParaRPr>
          </a:p>
        </p:txBody>
      </p:sp>
      <p:sp>
        <p:nvSpPr>
          <p:cNvPr id="2" name="Rectangle 1"/>
          <p:cNvSpPr/>
          <p:nvPr/>
        </p:nvSpPr>
        <p:spPr>
          <a:xfrm>
            <a:off x="5791200" y="838200"/>
            <a:ext cx="2492990" cy="769441"/>
          </a:xfrm>
          <a:prstGeom prst="rect">
            <a:avLst/>
          </a:prstGeom>
        </p:spPr>
        <p:txBody>
          <a:bodyPr wrap="none">
            <a:spAutoFit/>
          </a:bodyPr>
          <a:lstStyle/>
          <a:p>
            <a:r>
              <a:rPr lang="fa-IR" sz="4400" b="1" dirty="0">
                <a:solidFill>
                  <a:schemeClr val="accent2"/>
                </a:solidFill>
                <a:cs typeface="B Kamran" pitchFamily="2" charset="-78"/>
              </a:rPr>
              <a:t>درمان سیستیت</a:t>
            </a:r>
            <a:endParaRPr lang="en-US" sz="4400" dirty="0"/>
          </a:p>
        </p:txBody>
      </p:sp>
    </p:spTree>
    <p:extLst>
      <p:ext uri="{BB962C8B-B14F-4D97-AF65-F5344CB8AC3E}">
        <p14:creationId xmlns:p14="http://schemas.microsoft.com/office/powerpoint/2010/main" val="39459686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1154097"/>
          </a:xfrm>
        </p:spPr>
        <p:txBody>
          <a:bodyPr>
            <a:normAutofit fontScale="90000"/>
          </a:bodyPr>
          <a:lstStyle/>
          <a:p>
            <a:pPr algn="r"/>
            <a:r>
              <a:rPr lang="fa-IR" b="1" dirty="0" smtClean="0">
                <a:solidFill>
                  <a:schemeClr val="accent2"/>
                </a:solidFill>
                <a:cs typeface="B Kamran" pitchFamily="2" charset="-78"/>
              </a:rPr>
              <a:t>درمان پیلونفریت:</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a:xfrm>
            <a:off x="762000" y="1524000"/>
            <a:ext cx="7315200" cy="4953000"/>
          </a:xfrm>
        </p:spPr>
        <p:txBody>
          <a:bodyPr>
            <a:noAutofit/>
          </a:bodyPr>
          <a:lstStyle/>
          <a:p>
            <a:pPr algn="r" rtl="1"/>
            <a:r>
              <a:rPr lang="fa-IR" sz="2800" b="1" dirty="0" smtClean="0">
                <a:cs typeface="B Kamran" pitchFamily="2" charset="-78"/>
              </a:rPr>
              <a:t>از انجایی که بیماران دچار پیلونفریت، بیماری مهاجم بافتی دارند،رژیم درمانی انتخاب شده باید احتمال بالای ریشه کنی ارگانیسم مسئول را داشته باشد و به سرعت به سطوح درمانی در خون برسد.</a:t>
            </a:r>
            <a:endParaRPr lang="en-US" sz="2800" b="1" dirty="0" smtClean="0">
              <a:cs typeface="B Kamran" pitchFamily="2" charset="-78"/>
            </a:endParaRPr>
          </a:p>
          <a:p>
            <a:pPr algn="r" rtl="1"/>
            <a:r>
              <a:rPr lang="fa-IR" sz="2800" b="1" dirty="0" smtClean="0">
                <a:cs typeface="B Kamran" pitchFamily="2" charset="-78"/>
              </a:rPr>
              <a:t>خط اول درمان فلوروکینو</a:t>
            </a:r>
            <a:r>
              <a:rPr lang="fa-IR" sz="2800" b="1" dirty="0">
                <a:cs typeface="B Kamran" pitchFamily="2" charset="-78"/>
              </a:rPr>
              <a:t>ل</a:t>
            </a:r>
            <a:r>
              <a:rPr lang="fa-IR" sz="2800" b="1" dirty="0" smtClean="0">
                <a:cs typeface="B Kamran" pitchFamily="2" charset="-78"/>
              </a:rPr>
              <a:t>ون ها هستند که بسته به تحمل بیمار خوراکی یا تزریقی تجویز می شود.یک کارازمایی بالینی نشان داده که یک دوره 7 روزه با سیپروفلوکساسین خوراکی </a:t>
            </a:r>
            <a:r>
              <a:rPr lang="en-US" sz="2800" dirty="0" smtClean="0">
                <a:cs typeface="B Kamran" pitchFamily="2" charset="-78"/>
              </a:rPr>
              <a:t>mg</a:t>
            </a:r>
            <a:r>
              <a:rPr lang="fa-IR" sz="2800" b="1" dirty="0" smtClean="0">
                <a:cs typeface="B Kamran" pitchFamily="2" charset="-78"/>
              </a:rPr>
              <a:t>500 دوبار در روز با یا بدون دوز شروع </a:t>
            </a:r>
            <a:r>
              <a:rPr lang="en-US" sz="2800" b="1" dirty="0" smtClean="0">
                <a:cs typeface="B Kamran" pitchFamily="2" charset="-78"/>
              </a:rPr>
              <a:t> </a:t>
            </a:r>
            <a:r>
              <a:rPr lang="en-US" sz="2800" dirty="0" smtClean="0">
                <a:cs typeface="B Kamran" pitchFamily="2" charset="-78"/>
              </a:rPr>
              <a:t>mg</a:t>
            </a:r>
            <a:r>
              <a:rPr lang="en-US" sz="2800" b="1" dirty="0" smtClean="0">
                <a:cs typeface="B Kamran" pitchFamily="2" charset="-78"/>
              </a:rPr>
              <a:t> </a:t>
            </a:r>
            <a:r>
              <a:rPr lang="fa-IR" sz="2800" b="1" dirty="0" smtClean="0">
                <a:cs typeface="B Kamran" pitchFamily="2" charset="-78"/>
              </a:rPr>
              <a:t> 400 وریدی برای شروع درمان بسیار موثر است.رژیم های تزریقی برای پیلونفریت شامل فلوروکینونون ها،یک سفالوسپورین وسیع الطیف با یا بدون امینوگلیکوزید؛یا یک کارباپنم استفاده می شود.به طور کلی درمان چنین بیمارانی باید بر اساس کشت ادرار باشد. وقتی مریض از نظر بالینی پاسخ داد، درمان خوراکی باید جایگزین درمان وریدی شود.</a:t>
            </a:r>
            <a:endParaRPr lang="en-US" sz="2800" b="1" dirty="0" smtClean="0">
              <a:cs typeface="B Kamran" pitchFamily="2" charset="-78"/>
            </a:endParaRPr>
          </a:p>
          <a:p>
            <a:pPr algn="r"/>
            <a:endParaRPr lang="fa-IR" sz="2800" b="1" dirty="0">
              <a:cs typeface="B Kamran" pitchFamily="2" charset="-78"/>
            </a:endParaRPr>
          </a:p>
        </p:txBody>
      </p:sp>
    </p:spTree>
    <p:extLst>
      <p:ext uri="{BB962C8B-B14F-4D97-AF65-F5344CB8AC3E}">
        <p14:creationId xmlns:p14="http://schemas.microsoft.com/office/powerpoint/2010/main" val="196455328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40463"/>
            <a:ext cx="7315200" cy="1154097"/>
          </a:xfrm>
        </p:spPr>
        <p:txBody>
          <a:bodyPr>
            <a:normAutofit fontScale="90000"/>
          </a:bodyPr>
          <a:lstStyle/>
          <a:p>
            <a:pPr rtl="1"/>
            <a:r>
              <a:rPr lang="fa-IR" b="1" dirty="0" smtClean="0">
                <a:solidFill>
                  <a:schemeClr val="accent2"/>
                </a:solidFill>
                <a:cs typeface="B Kamran" pitchFamily="2" charset="-78"/>
              </a:rPr>
              <a:t>درمان </a:t>
            </a:r>
            <a:r>
              <a:rPr lang="en-US" b="1" dirty="0" smtClean="0">
                <a:solidFill>
                  <a:schemeClr val="accent2"/>
                </a:solidFill>
                <a:cs typeface="B Kamran" pitchFamily="2" charset="-78"/>
              </a:rPr>
              <a:t>UTI</a:t>
            </a:r>
            <a:r>
              <a:rPr lang="fa-IR" b="1" dirty="0" smtClean="0">
                <a:solidFill>
                  <a:schemeClr val="accent2"/>
                </a:solidFill>
                <a:cs typeface="B Kamran" pitchFamily="2" charset="-78"/>
              </a:rPr>
              <a:t> در خانم های حامله: </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2800" b="1" dirty="0" smtClean="0">
                <a:cs typeface="B Kamran" pitchFamily="2" charset="-78"/>
              </a:rPr>
              <a:t>نیتروفورانتوئین و امپی سیلین و سفالوسپورین ها در حاملگی بی خطرند. امپی سیلین و سفالوسپورین ها به طور وسیع در حاملگی استفاده می شود و درمان انتخابی در این گروه از بیماران هستند.</a:t>
            </a:r>
            <a:endParaRPr lang="en-US" sz="2800" b="1" dirty="0" smtClean="0">
              <a:cs typeface="B Kamran" pitchFamily="2" charset="-78"/>
            </a:endParaRPr>
          </a:p>
          <a:p>
            <a:pPr algn="r" rtl="1"/>
            <a:r>
              <a:rPr lang="fa-IR" sz="2800" b="1" dirty="0" smtClean="0">
                <a:cs typeface="B Kamran" pitchFamily="2" charset="-78"/>
              </a:rPr>
              <a:t>در خانم های حامله با پیلونفریت شدید، درمان بتالاکتام وریدی با یا بدون امینوگلیکوزید؛ استاندارد درمانی است.</a:t>
            </a:r>
            <a:endParaRPr lang="en-US" sz="2800" b="1" dirty="0" smtClean="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1029628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315200" cy="1154097"/>
          </a:xfrm>
        </p:spPr>
        <p:txBody>
          <a:bodyPr>
            <a:normAutofit fontScale="90000"/>
          </a:bodyPr>
          <a:lstStyle/>
          <a:p>
            <a:pPr rtl="1"/>
            <a:r>
              <a:rPr lang="en-US" dirty="0" smtClean="0">
                <a:solidFill>
                  <a:schemeClr val="accent2"/>
                </a:solidFill>
                <a:cs typeface="B Kamran" pitchFamily="2" charset="-78"/>
              </a:rPr>
              <a:t>UTI</a:t>
            </a:r>
            <a:r>
              <a:rPr lang="en-US" b="1" dirty="0" smtClean="0">
                <a:solidFill>
                  <a:schemeClr val="accent2"/>
                </a:solidFill>
                <a:cs typeface="B Kamran" pitchFamily="2" charset="-78"/>
              </a:rPr>
              <a:t> </a:t>
            </a:r>
            <a:r>
              <a:rPr lang="fa-IR" b="1" dirty="0" smtClean="0">
                <a:solidFill>
                  <a:schemeClr val="accent2"/>
                </a:solidFill>
                <a:cs typeface="B Kamran" pitchFamily="2" charset="-78"/>
              </a:rPr>
              <a:t> در مردان: </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a:xfrm>
            <a:off x="1066800" y="1524000"/>
            <a:ext cx="7315200" cy="4648200"/>
          </a:xfrm>
        </p:spPr>
        <p:txBody>
          <a:bodyPr>
            <a:noAutofit/>
          </a:bodyPr>
          <a:lstStyle/>
          <a:p>
            <a:pPr algn="r" rtl="1"/>
            <a:r>
              <a:rPr lang="fa-IR" sz="2800" b="1" dirty="0" smtClean="0">
                <a:cs typeface="B Kamran" pitchFamily="2" charset="-78"/>
              </a:rPr>
              <a:t>از انجایی که بیشتر موارد تب دار </a:t>
            </a:r>
            <a:r>
              <a:rPr lang="en-US" sz="2800" dirty="0" smtClean="0">
                <a:cs typeface="B Kamran" pitchFamily="2" charset="-78"/>
              </a:rPr>
              <a:t>UTI</a:t>
            </a:r>
            <a:r>
              <a:rPr lang="en-US" sz="2800" b="1" dirty="0" smtClean="0">
                <a:cs typeface="B Kamran" pitchFamily="2" charset="-78"/>
              </a:rPr>
              <a:t>  </a:t>
            </a:r>
            <a:r>
              <a:rPr lang="fa-IR" sz="2800" b="1" dirty="0" smtClean="0">
                <a:cs typeface="B Kamran" pitchFamily="2" charset="-78"/>
              </a:rPr>
              <a:t>در مردان، پروستات درگیر می شود،هدف در این بیماران ریشه کن کردن عفونت پروستات علاوه بر مثانه است.یک دوره 7 تا 14 روزه فلوروکینولون  یا </a:t>
            </a:r>
            <a:r>
              <a:rPr lang="en-US" sz="2800" dirty="0" smtClean="0">
                <a:cs typeface="B Kamran" pitchFamily="2" charset="-78"/>
              </a:rPr>
              <a:t>TMP-SMX</a:t>
            </a:r>
            <a:r>
              <a:rPr lang="en-US" sz="2800" b="1" dirty="0" smtClean="0">
                <a:cs typeface="B Kamran" pitchFamily="2" charset="-78"/>
              </a:rPr>
              <a:t> </a:t>
            </a:r>
            <a:r>
              <a:rPr lang="fa-IR" sz="2800" b="1" dirty="0" smtClean="0">
                <a:cs typeface="B Kamran" pitchFamily="2" charset="-78"/>
              </a:rPr>
              <a:t>توصیه می شود.</a:t>
            </a:r>
            <a:endParaRPr lang="en-US" sz="2800" b="1" dirty="0" smtClean="0">
              <a:cs typeface="B Kamran" pitchFamily="2" charset="-78"/>
            </a:endParaRPr>
          </a:p>
          <a:p>
            <a:pPr algn="r" rtl="1"/>
            <a:r>
              <a:rPr lang="fa-IR" sz="2800" b="1" dirty="0" smtClean="0">
                <a:cs typeface="B Kamran" pitchFamily="2" charset="-78"/>
              </a:rPr>
              <a:t>اگر شک به پروستاتیت حاد باکتریال وجود دارد، پس از اینکه نمونه کشت ادرار و خون گرفته شددرمان انتی میکروبیال باید اغاز شود.درمان می تواند بر اساس جواب کشت ادرار تنظیم شود وباید برای 2 تا 4 هفته ادامه یابد.</a:t>
            </a:r>
            <a:endParaRPr lang="en-US" sz="2800" b="1" dirty="0" smtClean="0">
              <a:cs typeface="B Kamran" pitchFamily="2" charset="-78"/>
            </a:endParaRPr>
          </a:p>
          <a:p>
            <a:pPr algn="r" rtl="1"/>
            <a:r>
              <a:rPr lang="fa-IR" sz="2800" b="1" dirty="0" smtClean="0">
                <a:cs typeface="B Kamran" pitchFamily="2" charset="-78"/>
              </a:rPr>
              <a:t>برای پروستاتیت باکتریال مزمن اثبات شده، اغلب دوره 4 تا 6 هفته انتی بیوتیک مورد نیاز است. </a:t>
            </a:r>
            <a:endParaRPr lang="en-US" sz="2800" b="1" dirty="0" smtClean="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10185293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315200" cy="1154097"/>
          </a:xfrm>
        </p:spPr>
        <p:txBody>
          <a:bodyPr>
            <a:normAutofit fontScale="90000"/>
          </a:bodyPr>
          <a:lstStyle/>
          <a:p>
            <a:pPr algn="r" rtl="1"/>
            <a:r>
              <a:rPr lang="en-US" b="1" dirty="0" smtClean="0">
                <a:solidFill>
                  <a:schemeClr val="accent2"/>
                </a:solidFill>
                <a:cs typeface="B Kamran" pitchFamily="2" charset="-78"/>
              </a:rPr>
              <a:t>UTI</a:t>
            </a:r>
            <a:r>
              <a:rPr lang="fa-IR" b="1" dirty="0" smtClean="0">
                <a:solidFill>
                  <a:schemeClr val="accent2"/>
                </a:solidFill>
                <a:cs typeface="B Kamran" pitchFamily="2" charset="-78"/>
              </a:rPr>
              <a:t> عارضه دار:</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en-US" sz="2800" b="1" dirty="0" smtClean="0">
                <a:cs typeface="B Kamran" pitchFamily="2" charset="-78"/>
              </a:rPr>
              <a:t>UTI</a:t>
            </a:r>
            <a:r>
              <a:rPr lang="fa-IR" sz="2800" b="1" dirty="0" smtClean="0">
                <a:cs typeface="B Kamran" pitchFamily="2" charset="-78"/>
              </a:rPr>
              <a:t> عارضه دار در گروه ناهمگنی از بیماران با تنوع وسیع در اختلالات ساختاری و عملکردی دستگاه ادراری  و کلیه ها اتفاق می افتد. محدوده گونه ها و حساسیت ان ها به انتی میکروبیال نیز ناهمگن است .در نتیجه درمان </a:t>
            </a:r>
            <a:r>
              <a:rPr lang="en-US" sz="2800" b="1" dirty="0" smtClean="0">
                <a:cs typeface="B Kamran" pitchFamily="2" charset="-78"/>
              </a:rPr>
              <a:t>UTI</a:t>
            </a:r>
            <a:r>
              <a:rPr lang="fa-IR" sz="2800" b="1" dirty="0" smtClean="0">
                <a:cs typeface="B Kamran" pitchFamily="2" charset="-78"/>
              </a:rPr>
              <a:t> عارضه دار بر حسب فرد متفاوت است و بر اساس نتایج کشت ادرار می باشد.</a:t>
            </a:r>
            <a:endParaRPr lang="en-US" sz="2800" b="1" dirty="0" smtClean="0">
              <a:cs typeface="B Kamran" pitchFamily="2" charset="-78"/>
            </a:endParaRPr>
          </a:p>
          <a:p>
            <a:pPr rtl="1"/>
            <a:endParaRPr lang="fa-IR" sz="2800" b="1" dirty="0">
              <a:cs typeface="B Kamran" pitchFamily="2" charset="-78"/>
            </a:endParaRPr>
          </a:p>
        </p:txBody>
      </p:sp>
    </p:spTree>
    <p:extLst>
      <p:ext uri="{BB962C8B-B14F-4D97-AF65-F5344CB8AC3E}">
        <p14:creationId xmlns:p14="http://schemas.microsoft.com/office/powerpoint/2010/main" val="26534959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1154097"/>
          </a:xfrm>
        </p:spPr>
        <p:txBody>
          <a:bodyPr>
            <a:normAutofit fontScale="90000"/>
          </a:bodyPr>
          <a:lstStyle/>
          <a:p>
            <a:pPr algn="r"/>
            <a:r>
              <a:rPr lang="fa-IR" b="1" dirty="0" smtClean="0">
                <a:solidFill>
                  <a:schemeClr val="accent2"/>
                </a:solidFill>
                <a:cs typeface="B Kamran" pitchFamily="2" charset="-78"/>
              </a:rPr>
              <a:t>باکتریوری بی علامت: </a:t>
            </a:r>
            <a:r>
              <a:rPr lang="en-US" b="1" dirty="0" smtClean="0">
                <a:solidFill>
                  <a:schemeClr val="accent2"/>
                </a:solidFill>
                <a:cs typeface="B Kamran" pitchFamily="2" charset="-78"/>
              </a:rPr>
              <a:t/>
            </a:r>
            <a:br>
              <a:rPr lang="en-US" b="1" dirty="0" smtClean="0">
                <a:solidFill>
                  <a:schemeClr val="accent2"/>
                </a:solidFill>
                <a:cs typeface="B Kamran" pitchFamily="2" charset="-78"/>
              </a:rPr>
            </a:br>
            <a:endParaRPr lang="fa-IR" b="1" dirty="0">
              <a:solidFill>
                <a:schemeClr val="accent2"/>
              </a:solidFill>
              <a:cs typeface="B Kamran" pitchFamily="2" charset="-78"/>
            </a:endParaRPr>
          </a:p>
        </p:txBody>
      </p:sp>
      <p:sp>
        <p:nvSpPr>
          <p:cNvPr id="3" name="Content Placeholder 2"/>
          <p:cNvSpPr>
            <a:spLocks noGrp="1"/>
          </p:cNvSpPr>
          <p:nvPr>
            <p:ph idx="1"/>
          </p:nvPr>
        </p:nvSpPr>
        <p:spPr/>
        <p:txBody>
          <a:bodyPr>
            <a:normAutofit/>
          </a:bodyPr>
          <a:lstStyle/>
          <a:p>
            <a:pPr algn="r" rtl="1"/>
            <a:r>
              <a:rPr lang="fa-IR" sz="2800" b="1" dirty="0" smtClean="0">
                <a:cs typeface="B Kamran" pitchFamily="2" charset="-78"/>
              </a:rPr>
              <a:t>درمان</a:t>
            </a:r>
            <a:r>
              <a:rPr lang="en-US" sz="2800" dirty="0" smtClean="0">
                <a:cs typeface="B Kamran" pitchFamily="2" charset="-78"/>
              </a:rPr>
              <a:t>ASB</a:t>
            </a:r>
            <a:r>
              <a:rPr lang="en-US" sz="2800" b="1" dirty="0" smtClean="0">
                <a:cs typeface="B Kamran" pitchFamily="2" charset="-78"/>
              </a:rPr>
              <a:t>  </a:t>
            </a:r>
            <a:r>
              <a:rPr lang="fa-IR" sz="2800" b="1" dirty="0" smtClean="0">
                <a:cs typeface="B Kamran" pitchFamily="2" charset="-78"/>
              </a:rPr>
              <a:t>در خانم های حامله و بیمارانی که تحت پروسیجیرهای اورولوژیک قرار می </a:t>
            </a:r>
            <a:r>
              <a:rPr lang="fa-IR" sz="2800" b="1" smtClean="0">
                <a:cs typeface="B Kamran" pitchFamily="2" charset="-78"/>
              </a:rPr>
              <a:t>گیرند و احتمالا بیماران نوتروپنیک و </a:t>
            </a:r>
            <a:r>
              <a:rPr lang="fa-IR" sz="2800" b="1" dirty="0" smtClean="0">
                <a:cs typeface="B Kamran" pitchFamily="2" charset="-78"/>
              </a:rPr>
              <a:t>دریافت کنندگان پیوند باید بر اساس نتایج کشت ادرار باشد. در سایر افراد، غربالگری و در مان </a:t>
            </a:r>
            <a:r>
              <a:rPr lang="en-US" sz="2800" dirty="0" smtClean="0">
                <a:cs typeface="B Kamran" pitchFamily="2" charset="-78"/>
              </a:rPr>
              <a:t>ASB</a:t>
            </a:r>
            <a:r>
              <a:rPr lang="fa-IR" sz="2800" b="1" dirty="0" smtClean="0">
                <a:cs typeface="B Kamran" pitchFamily="2" charset="-78"/>
              </a:rPr>
              <a:t> بی فایده است.</a:t>
            </a:r>
            <a:endParaRPr lang="en-US" sz="2800" b="1" dirty="0" smtClean="0">
              <a:cs typeface="B Kamran" pitchFamily="2" charset="-78"/>
            </a:endParaRPr>
          </a:p>
          <a:p>
            <a:pPr algn="r" rtl="1"/>
            <a:endParaRPr lang="fa-IR" sz="2800" b="1" dirty="0">
              <a:cs typeface="B Kamran" pitchFamily="2" charset="-78"/>
            </a:endParaRPr>
          </a:p>
        </p:txBody>
      </p:sp>
    </p:spTree>
    <p:extLst>
      <p:ext uri="{BB962C8B-B14F-4D97-AF65-F5344CB8AC3E}">
        <p14:creationId xmlns:p14="http://schemas.microsoft.com/office/powerpoint/2010/main" val="452393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457200" y="762000"/>
            <a:ext cx="8229600" cy="5811838"/>
          </a:xfrm>
        </p:spPr>
        <p:txBody>
          <a:bodyPr/>
          <a:lstStyle/>
          <a:p>
            <a:pPr algn="r" eaLnBrk="1" hangingPunct="1">
              <a:buFont typeface="Georgia" pitchFamily="18" charset="0"/>
              <a:buNone/>
            </a:pPr>
            <a:r>
              <a:rPr lang="fa-IR" dirty="0" smtClean="0"/>
              <a:t>نمونه ادرار جهت آزمایش باید:                                          </a:t>
            </a:r>
          </a:p>
          <a:p>
            <a:pPr algn="r" rtl="1" eaLnBrk="1" hangingPunct="1">
              <a:buFont typeface="Georgia" pitchFamily="18" charset="0"/>
              <a:buNone/>
            </a:pPr>
            <a:r>
              <a:rPr lang="fa-IR" dirty="0" smtClean="0"/>
              <a:t>از وسط ادرار تهیه شود وآلودگی درحین نمونه گیری ادرار رخ ندهد.</a:t>
            </a:r>
          </a:p>
          <a:p>
            <a:pPr algn="r" eaLnBrk="1" hangingPunct="1">
              <a:buFont typeface="Georgia" pitchFamily="18" charset="0"/>
              <a:buNone/>
            </a:pPr>
            <a:endParaRPr lang="fa-IR" dirty="0" smtClean="0"/>
          </a:p>
          <a:p>
            <a:pPr algn="r" eaLnBrk="1" hangingPunct="1">
              <a:buFont typeface="Georgia" pitchFamily="18" charset="0"/>
              <a:buNone/>
            </a:pPr>
            <a:r>
              <a:rPr lang="fa-IR" dirty="0" smtClean="0"/>
              <a:t>تعداد کمتر کلونی ها در نمونه ادرار در شرایط زیر نشان دهنده </a:t>
            </a:r>
          </a:p>
          <a:p>
            <a:pPr algn="r" eaLnBrk="1" hangingPunct="1">
              <a:buFont typeface="Georgia" pitchFamily="18" charset="0"/>
              <a:buNone/>
            </a:pPr>
            <a:r>
              <a:rPr lang="fa-IR" dirty="0" smtClean="0"/>
              <a:t>عفونت ادراری میباشد:                                                   </a:t>
            </a:r>
          </a:p>
          <a:p>
            <a:pPr algn="r" eaLnBrk="1" hangingPunct="1">
              <a:buFont typeface="Georgia" pitchFamily="18" charset="0"/>
              <a:buNone/>
            </a:pPr>
            <a:r>
              <a:rPr lang="fa-IR" dirty="0" smtClean="0"/>
              <a:t>1 در افرادی که علامت عفونت ادراری  دارند.                        </a:t>
            </a:r>
          </a:p>
          <a:p>
            <a:pPr algn="r" eaLnBrk="1" hangingPunct="1">
              <a:buFont typeface="Georgia" pitchFamily="18" charset="0"/>
              <a:buNone/>
            </a:pPr>
            <a:r>
              <a:rPr lang="fa-IR" dirty="0" smtClean="0"/>
              <a:t>2 تهیه نمونه ادرار از  راه آسپیراسیون سوپراپوبیک.                   </a:t>
            </a:r>
          </a:p>
          <a:p>
            <a:pPr algn="r" eaLnBrk="1" hangingPunct="1">
              <a:buFont typeface="Georgia" pitchFamily="18" charset="0"/>
              <a:buNone/>
            </a:pPr>
            <a:r>
              <a:rPr lang="fa-IR" dirty="0" smtClean="0"/>
              <a:t>3نمونه ادراری که از افراد دارای سوند ثابت می باشند تهیه شده است</a:t>
            </a:r>
          </a:p>
          <a:p>
            <a:pPr algn="r" eaLnBrk="1" hangingPunct="1">
              <a:buFont typeface="Georgia" pitchFamily="18" charset="0"/>
              <a:buNone/>
            </a:pPr>
            <a:endParaRPr lang="fa-IR" dirty="0" smtClean="0"/>
          </a:p>
          <a:p>
            <a:pPr algn="r" eaLnBrk="1" hangingPunct="1">
              <a:buFont typeface="Georgia" pitchFamily="18" charset="0"/>
              <a:buNone/>
            </a:pPr>
            <a:r>
              <a:rPr lang="fa-IR" dirty="0" smtClean="0"/>
              <a:t>علل عود عفونت های ادراری بعد از درمان آنتی بیوتیکی عبارتند از:</a:t>
            </a:r>
          </a:p>
          <a:p>
            <a:pPr algn="r" eaLnBrk="1" hangingPunct="1">
              <a:buFont typeface="Georgia" pitchFamily="18" charset="0"/>
              <a:buNone/>
            </a:pPr>
            <a:r>
              <a:rPr lang="fa-IR" dirty="0" smtClean="0"/>
              <a:t>1 عفونت بهبود نیافته پروستات یا کلیه                                   </a:t>
            </a:r>
          </a:p>
          <a:p>
            <a:pPr algn="r" eaLnBrk="1" hangingPunct="1">
              <a:buFont typeface="Georgia" pitchFamily="18" charset="0"/>
              <a:buNone/>
            </a:pPr>
            <a:r>
              <a:rPr lang="fa-IR" dirty="0" smtClean="0"/>
              <a:t>2باقی ماندن عامل اولیه عفونت                                           </a:t>
            </a:r>
          </a:p>
        </p:txBody>
      </p:sp>
      <p:sp>
        <p:nvSpPr>
          <p:cNvPr id="4" name="Slide Number Placeholder 3"/>
          <p:cNvSpPr>
            <a:spLocks noGrp="1"/>
          </p:cNvSpPr>
          <p:nvPr>
            <p:ph type="sldNum" sz="quarter" idx="12"/>
          </p:nvPr>
        </p:nvSpPr>
        <p:spPr/>
        <p:txBody>
          <a:bodyPr/>
          <a:lstStyle/>
          <a:p>
            <a:pPr>
              <a:defRPr/>
            </a:pPr>
            <a:fld id="{55D5B631-3901-42F2-9300-9336A00D3B0F}" type="slidenum">
              <a:rPr lang="en-US" smtClean="0"/>
              <a:pPr>
                <a:defRPr/>
              </a:pPr>
              <a:t>6</a:t>
            </a:fld>
            <a:endParaRPr lang="en-US"/>
          </a:p>
        </p:txBody>
      </p:sp>
    </p:spTree>
    <p:extLst>
      <p:ext uri="{BB962C8B-B14F-4D97-AF65-F5344CB8AC3E}">
        <p14:creationId xmlns:p14="http://schemas.microsoft.com/office/powerpoint/2010/main" val="3638864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236" y="533400"/>
            <a:ext cx="7315200" cy="1154097"/>
          </a:xfrm>
        </p:spPr>
        <p:txBody>
          <a:bodyPr/>
          <a:lstStyle/>
          <a:p>
            <a:pPr algn="r"/>
            <a:r>
              <a:rPr lang="fa-IR" b="1" dirty="0" smtClean="0">
                <a:solidFill>
                  <a:schemeClr val="accent2"/>
                </a:solidFill>
                <a:cs typeface="B Kamran" pitchFamily="2" charset="-78"/>
              </a:rPr>
              <a:t>اپیدمیولوژی:</a:t>
            </a:r>
            <a:endParaRPr lang="fa-IR" b="1" dirty="0">
              <a:solidFill>
                <a:schemeClr val="accent2"/>
              </a:solidFill>
              <a:cs typeface="B Kamran" pitchFamily="2" charset="-78"/>
            </a:endParaRPr>
          </a:p>
        </p:txBody>
      </p:sp>
      <p:sp>
        <p:nvSpPr>
          <p:cNvPr id="3" name="Content Placeholder 2"/>
          <p:cNvSpPr>
            <a:spLocks noGrp="1"/>
          </p:cNvSpPr>
          <p:nvPr>
            <p:ph idx="1"/>
          </p:nvPr>
        </p:nvSpPr>
        <p:spPr>
          <a:xfrm>
            <a:off x="1025236" y="1828800"/>
            <a:ext cx="7315200" cy="4480560"/>
          </a:xfrm>
        </p:spPr>
        <p:txBody>
          <a:bodyPr>
            <a:normAutofit lnSpcReduction="10000"/>
          </a:bodyPr>
          <a:lstStyle/>
          <a:p>
            <a:pPr algn="r" rtl="1">
              <a:lnSpc>
                <a:spcPct val="110000"/>
              </a:lnSpc>
            </a:pPr>
            <a:r>
              <a:rPr lang="fa-IR" sz="2800" b="1" dirty="0">
                <a:latin typeface="+mj-lt"/>
                <a:cs typeface="B Kamran" pitchFamily="2" charset="-78"/>
              </a:rPr>
              <a:t>به جز </a:t>
            </a:r>
            <a:r>
              <a:rPr lang="fa-IR" sz="2800" b="1" dirty="0" smtClean="0">
                <a:latin typeface="+mj-lt"/>
                <a:cs typeface="B Kamran" pitchFamily="2" charset="-78"/>
              </a:rPr>
              <a:t>شیرخواران </a:t>
            </a:r>
            <a:r>
              <a:rPr lang="fa-IR" sz="2800" b="1" dirty="0">
                <a:latin typeface="+mj-lt"/>
                <a:cs typeface="B Kamran" pitchFamily="2" charset="-78"/>
              </a:rPr>
              <a:t>و افراد مسن، </a:t>
            </a:r>
            <a:r>
              <a:rPr lang="en-US" sz="2800" b="1" dirty="0">
                <a:latin typeface="+mj-lt"/>
                <a:cs typeface="B Kamran" pitchFamily="2" charset="-78"/>
              </a:rPr>
              <a:t> UTI</a:t>
            </a:r>
            <a:r>
              <a:rPr lang="fa-IR" sz="2800" b="1" dirty="0">
                <a:latin typeface="+mj-lt"/>
                <a:cs typeface="B Kamran" pitchFamily="2" charset="-78"/>
              </a:rPr>
              <a:t>به طور شایع تر در خانم ها نسبت به اقایان رخ می دهد </a:t>
            </a:r>
            <a:r>
              <a:rPr lang="fa-IR" sz="2800" b="1" dirty="0" smtClean="0">
                <a:latin typeface="+mj-lt"/>
                <a:cs typeface="B Kamran" pitchFamily="2" charset="-78"/>
              </a:rPr>
              <a:t>.</a:t>
            </a:r>
            <a:endParaRPr lang="fa-IR" sz="2800" b="1" dirty="0">
              <a:latin typeface="+mj-lt"/>
              <a:cs typeface="B Kamran" pitchFamily="2" charset="-78"/>
            </a:endParaRPr>
          </a:p>
          <a:p>
            <a:pPr algn="r" rtl="1">
              <a:lnSpc>
                <a:spcPct val="110000"/>
              </a:lnSpc>
            </a:pPr>
            <a:r>
              <a:rPr lang="fa-IR" sz="2800" b="1" dirty="0" smtClean="0">
                <a:latin typeface="+mj-lt"/>
                <a:cs typeface="B Kamran" pitchFamily="2" charset="-78"/>
              </a:rPr>
              <a:t>در </a:t>
            </a:r>
            <a:r>
              <a:rPr lang="fa-IR" sz="2800" b="1" dirty="0">
                <a:latin typeface="+mj-lt"/>
                <a:cs typeface="B Kamran" pitchFamily="2" charset="-78"/>
              </a:rPr>
              <a:t>دوره نوزادی، بروز </a:t>
            </a:r>
            <a:r>
              <a:rPr lang="en-US" sz="2800" b="1" dirty="0">
                <a:latin typeface="+mj-lt"/>
                <a:cs typeface="B Kamran" pitchFamily="2" charset="-78"/>
              </a:rPr>
              <a:t>UTI</a:t>
            </a:r>
            <a:r>
              <a:rPr lang="fa-IR" sz="2800" b="1" dirty="0">
                <a:latin typeface="+mj-lt"/>
                <a:cs typeface="B Kamran" pitchFamily="2" charset="-78"/>
              </a:rPr>
              <a:t> در پسرها کمی بیشتر از دخترهاست چون نوزادان پسر به طور شایع تری اختلالات دستگاه ادراری دارند.</a:t>
            </a:r>
          </a:p>
          <a:p>
            <a:pPr algn="r" rtl="1">
              <a:lnSpc>
                <a:spcPct val="110000"/>
              </a:lnSpc>
            </a:pPr>
            <a:r>
              <a:rPr lang="fa-IR" sz="2800" b="1" dirty="0">
                <a:latin typeface="+mj-lt"/>
                <a:cs typeface="B Kamran" pitchFamily="2" charset="-78"/>
              </a:rPr>
              <a:t>پس از 50 سالگی، انسداد ناشی از هایپرتروفی پروستات در مردان شایع می شود و بروز </a:t>
            </a:r>
            <a:r>
              <a:rPr lang="en-US" sz="2800" b="1" dirty="0">
                <a:latin typeface="+mj-lt"/>
                <a:cs typeface="B Kamran" pitchFamily="2" charset="-78"/>
              </a:rPr>
              <a:t>UTI</a:t>
            </a:r>
            <a:r>
              <a:rPr lang="fa-IR" sz="2800" b="1" dirty="0">
                <a:latin typeface="+mj-lt"/>
                <a:cs typeface="B Kamran" pitchFamily="2" charset="-78"/>
              </a:rPr>
              <a:t> تقریبا در زنان و مردان برابر می شود</a:t>
            </a:r>
            <a:r>
              <a:rPr lang="fa-IR" sz="2800" b="1" dirty="0" smtClean="0">
                <a:latin typeface="+mj-lt"/>
                <a:cs typeface="B Kamran" pitchFamily="2" charset="-78"/>
              </a:rPr>
              <a:t>.</a:t>
            </a:r>
            <a:endParaRPr lang="en-US" sz="2800" b="1" dirty="0" smtClean="0">
              <a:latin typeface="+mj-lt"/>
              <a:cs typeface="B Kamran" pitchFamily="2" charset="-78"/>
            </a:endParaRPr>
          </a:p>
          <a:p>
            <a:pPr algn="r" rtl="1">
              <a:lnSpc>
                <a:spcPct val="110000"/>
              </a:lnSpc>
            </a:pPr>
            <a:r>
              <a:rPr lang="fa-IR" sz="2800" b="1" dirty="0">
                <a:latin typeface="+mj-lt"/>
                <a:cs typeface="B Kamran" pitchFamily="2" charset="-78"/>
              </a:rPr>
              <a:t>بین یک تا 50 سالگی </a:t>
            </a:r>
            <a:r>
              <a:rPr lang="en-US" sz="2800" b="1" dirty="0">
                <a:latin typeface="+mj-lt"/>
                <a:cs typeface="B Kamran" pitchFamily="2" charset="-78"/>
              </a:rPr>
              <a:t>UTI</a:t>
            </a:r>
            <a:r>
              <a:rPr lang="fa-IR" sz="2800" b="1" dirty="0">
                <a:latin typeface="+mj-lt"/>
                <a:cs typeface="B Kamran" pitchFamily="2" charset="-78"/>
              </a:rPr>
              <a:t> و </a:t>
            </a:r>
            <a:r>
              <a:rPr lang="en-US" sz="2800" b="1" dirty="0">
                <a:latin typeface="+mj-lt"/>
                <a:cs typeface="B Kamran" pitchFamily="2" charset="-78"/>
              </a:rPr>
              <a:t>UTI</a:t>
            </a:r>
            <a:r>
              <a:rPr lang="fa-IR" sz="2800" b="1" dirty="0">
                <a:latin typeface="+mj-lt"/>
                <a:cs typeface="B Kamran" pitchFamily="2" charset="-78"/>
              </a:rPr>
              <a:t> راجعه بیماری های غالب زنان هستند. </a:t>
            </a:r>
            <a:endParaRPr lang="en-US" sz="2800" b="1" dirty="0">
              <a:latin typeface="+mj-lt"/>
              <a:cs typeface="B Kamran" pitchFamily="2" charset="-78"/>
            </a:endParaRPr>
          </a:p>
          <a:p>
            <a:pPr algn="r" rtl="1">
              <a:lnSpc>
                <a:spcPct val="110000"/>
              </a:lnSpc>
            </a:pPr>
            <a:r>
              <a:rPr lang="fa-IR" sz="2800" b="1" dirty="0">
                <a:latin typeface="+mj-lt"/>
                <a:cs typeface="B Kamran" pitchFamily="2" charset="-78"/>
              </a:rPr>
              <a:t>50 تا 80% خانم ها در جمعیت عمومی حداقل یک مرتبه </a:t>
            </a:r>
            <a:r>
              <a:rPr lang="en-US" sz="2800" b="1" dirty="0">
                <a:latin typeface="+mj-lt"/>
                <a:cs typeface="B Kamran" pitchFamily="2" charset="-78"/>
              </a:rPr>
              <a:t>UTI</a:t>
            </a:r>
            <a:r>
              <a:rPr lang="fa-IR" sz="2800" b="1" dirty="0">
                <a:latin typeface="+mj-lt"/>
                <a:cs typeface="B Kamran" pitchFamily="2" charset="-78"/>
              </a:rPr>
              <a:t> در دوران زندگی شان دچار می شوند که در بیشتر موارد سیستیت بدون عارضه است</a:t>
            </a:r>
            <a:r>
              <a:rPr lang="fa-IR" sz="2800" b="1" dirty="0" smtClean="0">
                <a:latin typeface="+mj-lt"/>
                <a:cs typeface="B Kamran" pitchFamily="2" charset="-78"/>
              </a:rPr>
              <a:t>.</a:t>
            </a:r>
            <a:endParaRPr lang="en-US" sz="2800" b="1" dirty="0">
              <a:latin typeface="+mj-lt"/>
              <a:cs typeface="B Kamran" pitchFamily="2" charset="-78"/>
            </a:endParaRPr>
          </a:p>
          <a:p>
            <a:pPr algn="r" rtl="1">
              <a:lnSpc>
                <a:spcPct val="110000"/>
              </a:lnSpc>
            </a:pPr>
            <a:endParaRPr lang="fa-IR" sz="2400" b="1" dirty="0">
              <a:cs typeface="B Kamran" pitchFamily="2" charset="-78"/>
            </a:endParaRPr>
          </a:p>
          <a:p>
            <a:pPr algn="r" rtl="1">
              <a:lnSpc>
                <a:spcPct val="110000"/>
              </a:lnSpc>
            </a:pPr>
            <a:endParaRPr lang="fa-IR" sz="2400" b="1" dirty="0">
              <a:cs typeface="B Kamran" pitchFamily="2" charset="-78"/>
            </a:endParaRPr>
          </a:p>
        </p:txBody>
      </p:sp>
    </p:spTree>
    <p:extLst>
      <p:ext uri="{BB962C8B-B14F-4D97-AF65-F5344CB8AC3E}">
        <p14:creationId xmlns:p14="http://schemas.microsoft.com/office/powerpoint/2010/main" val="1473826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1524000"/>
            <a:ext cx="8229600" cy="5049838"/>
          </a:xfrm>
        </p:spPr>
        <p:txBody>
          <a:bodyPr/>
          <a:lstStyle/>
          <a:p>
            <a:pPr algn="r" eaLnBrk="1" hangingPunct="1">
              <a:buFont typeface="Georgia" pitchFamily="18" charset="0"/>
              <a:buNone/>
            </a:pPr>
            <a:r>
              <a:rPr lang="fa-IR" dirty="0" smtClean="0"/>
              <a:t>از نظر اپیدمیولوژی عفونت های مجاری ادراری به دو دسته تقسیم می شوند:                                                               </a:t>
            </a:r>
          </a:p>
          <a:p>
            <a:pPr algn="r" eaLnBrk="1" hangingPunct="1">
              <a:buFont typeface="Georgia" pitchFamily="18" charset="0"/>
              <a:buNone/>
            </a:pPr>
            <a:r>
              <a:rPr lang="fa-IR" dirty="0" smtClean="0"/>
              <a:t>1 مرتبط با کاتتر(یا بیمارستانی)                                        </a:t>
            </a:r>
          </a:p>
          <a:p>
            <a:pPr algn="r" eaLnBrk="1" hangingPunct="1">
              <a:buFont typeface="Georgia" pitchFamily="18" charset="0"/>
              <a:buNone/>
            </a:pPr>
            <a:r>
              <a:rPr lang="fa-IR" dirty="0" smtClean="0"/>
              <a:t>2 بدون ارتباط با کاتتر(اکتسابی از جامعه)                            </a:t>
            </a:r>
          </a:p>
          <a:p>
            <a:pPr algn="r" eaLnBrk="1" hangingPunct="1">
              <a:buFont typeface="Georgia" pitchFamily="18" charset="0"/>
              <a:buNone/>
            </a:pPr>
            <a:r>
              <a:rPr lang="fa-IR" dirty="0" smtClean="0"/>
              <a:t>عفونت های حاد اکتسابی از جامعه در زنان شایعتر از مردان میباشد شیوع در دختران مدرسه ای1-3% بوده و با آغاز فعالیت جنسی شیوع آن افزایش می یابد.                                             </a:t>
            </a:r>
          </a:p>
          <a:p>
            <a:pPr algn="r" eaLnBrk="1" hangingPunct="1">
              <a:buFont typeface="Georgia" pitchFamily="18" charset="0"/>
              <a:buNone/>
            </a:pPr>
            <a:r>
              <a:rPr lang="fa-IR" dirty="0" smtClean="0"/>
              <a:t>بیشتر عفونت های حاد علامت دار در زنان جوان دیده می شود    </a:t>
            </a:r>
          </a:p>
          <a:p>
            <a:pPr algn="r" eaLnBrk="1" hangingPunct="1">
              <a:buFont typeface="Georgia" pitchFamily="18" charset="0"/>
              <a:buNone/>
            </a:pPr>
            <a:r>
              <a:rPr lang="fa-IR" dirty="0" smtClean="0"/>
              <a:t>و در زنان بین20-50 سال و زنان و مردان سالمند باکتریوری بدون علامت شایع است.                                                       </a:t>
            </a:r>
            <a:endParaRPr lang="en-US" dirty="0" smtClean="0"/>
          </a:p>
        </p:txBody>
      </p:sp>
      <p:sp>
        <p:nvSpPr>
          <p:cNvPr id="4" name="Slide Number Placeholder 3"/>
          <p:cNvSpPr>
            <a:spLocks noGrp="1"/>
          </p:cNvSpPr>
          <p:nvPr>
            <p:ph type="sldNum" sz="quarter" idx="12"/>
          </p:nvPr>
        </p:nvSpPr>
        <p:spPr/>
        <p:txBody>
          <a:bodyPr/>
          <a:lstStyle/>
          <a:p>
            <a:pPr>
              <a:defRPr/>
            </a:pPr>
            <a:fld id="{D5D4B160-ECC6-4DE1-905B-7E09676D2ED9}" type="slidenum">
              <a:rPr lang="en-US" smtClean="0"/>
              <a:pPr>
                <a:defRPr/>
              </a:pPr>
              <a:t>8</a:t>
            </a:fld>
            <a:endParaRPr lang="en-US"/>
          </a:p>
        </p:txBody>
      </p:sp>
      <p:sp>
        <p:nvSpPr>
          <p:cNvPr id="9218" name="Title 1"/>
          <p:cNvSpPr>
            <a:spLocks noGrp="1"/>
          </p:cNvSpPr>
          <p:nvPr>
            <p:ph type="title"/>
          </p:nvPr>
        </p:nvSpPr>
        <p:spPr>
          <a:xfrm>
            <a:off x="609600" y="685800"/>
            <a:ext cx="8229600" cy="1066800"/>
          </a:xfrm>
        </p:spPr>
        <p:txBody>
          <a:bodyPr/>
          <a:lstStyle/>
          <a:p>
            <a:pPr eaLnBrk="1" hangingPunct="1"/>
            <a:r>
              <a:rPr lang="fa-IR" smtClean="0"/>
              <a:t>اپیدمیولوژی:                                  </a:t>
            </a:r>
            <a:endParaRPr lang="en-US" smtClean="0"/>
          </a:p>
        </p:txBody>
      </p:sp>
    </p:spTree>
    <p:extLst>
      <p:ext uri="{BB962C8B-B14F-4D97-AF65-F5344CB8AC3E}">
        <p14:creationId xmlns:p14="http://schemas.microsoft.com/office/powerpoint/2010/main" val="3541064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1154097"/>
          </a:xfrm>
        </p:spPr>
        <p:txBody>
          <a:bodyPr/>
          <a:lstStyle/>
          <a:p>
            <a:pPr algn="r"/>
            <a:r>
              <a:rPr lang="fa-IR" sz="6000" dirty="0" smtClean="0">
                <a:solidFill>
                  <a:schemeClr val="accent2"/>
                </a:solidFill>
                <a:cs typeface="B Kamran" pitchFamily="2" charset="-78"/>
              </a:rPr>
              <a:t>اتیولوژی</a:t>
            </a:r>
            <a:endParaRPr lang="fa-IR" sz="6000" dirty="0">
              <a:solidFill>
                <a:schemeClr val="accent2"/>
              </a:solidFill>
              <a:cs typeface="B Kamran" pitchFamily="2" charset="-78"/>
            </a:endParaRPr>
          </a:p>
        </p:txBody>
      </p:sp>
      <p:sp>
        <p:nvSpPr>
          <p:cNvPr id="3" name="Content Placeholder 2"/>
          <p:cNvSpPr>
            <a:spLocks noGrp="1"/>
          </p:cNvSpPr>
          <p:nvPr>
            <p:ph idx="1"/>
          </p:nvPr>
        </p:nvSpPr>
        <p:spPr>
          <a:xfrm>
            <a:off x="609600" y="990600"/>
            <a:ext cx="8077200" cy="4876800"/>
          </a:xfrm>
        </p:spPr>
        <p:txBody>
          <a:bodyPr>
            <a:noAutofit/>
          </a:bodyPr>
          <a:lstStyle/>
          <a:p>
            <a:pPr algn="r" rtl="1">
              <a:lnSpc>
                <a:spcPct val="120000"/>
              </a:lnSpc>
            </a:pPr>
            <a:r>
              <a:rPr lang="fa-IR" sz="2800" dirty="0">
                <a:latin typeface="+mj-lt"/>
                <a:cs typeface="B Kamran" pitchFamily="2" charset="-78"/>
              </a:rPr>
              <a:t>پاتوژن های ادراری مسبب </a:t>
            </a:r>
            <a:r>
              <a:rPr lang="en-US" sz="2800" dirty="0">
                <a:latin typeface="+mj-lt"/>
                <a:cs typeface="B Kamran" pitchFamily="2" charset="-78"/>
              </a:rPr>
              <a:t>UTI</a:t>
            </a:r>
            <a:r>
              <a:rPr lang="fa-IR" sz="2800" dirty="0">
                <a:latin typeface="+mj-lt"/>
                <a:cs typeface="B Kamran" pitchFamily="2" charset="-78"/>
              </a:rPr>
              <a:t>بسته به سندروم بالینی ،متفاوتند </a:t>
            </a:r>
            <a:r>
              <a:rPr lang="fa-IR" sz="2800" dirty="0" smtClean="0">
                <a:latin typeface="+mj-lt"/>
                <a:cs typeface="B Kamran" pitchFamily="2" charset="-78"/>
              </a:rPr>
              <a:t>. ولی </a:t>
            </a:r>
            <a:r>
              <a:rPr lang="fa-IR" sz="2800" dirty="0">
                <a:latin typeface="+mj-lt"/>
                <a:cs typeface="B Kamran" pitchFamily="2" charset="-78"/>
              </a:rPr>
              <a:t>به طور معمول باسیل های گرم منفی روده ای می باشند که به دستگاه ادراری مهاجرت کرده اند.</a:t>
            </a:r>
            <a:endParaRPr lang="en-US" sz="2800" dirty="0">
              <a:latin typeface="+mj-lt"/>
              <a:cs typeface="B Kamran" pitchFamily="2" charset="-78"/>
            </a:endParaRPr>
          </a:p>
          <a:p>
            <a:pPr algn="r" rtl="1">
              <a:lnSpc>
                <a:spcPct val="120000"/>
              </a:lnSpc>
            </a:pPr>
            <a:r>
              <a:rPr lang="fa-IR" sz="2800" dirty="0">
                <a:latin typeface="+mj-lt"/>
                <a:cs typeface="B Kamran" pitchFamily="2" charset="-78"/>
              </a:rPr>
              <a:t>در </a:t>
            </a:r>
            <a:r>
              <a:rPr lang="fa-IR" sz="2800" dirty="0" smtClean="0">
                <a:latin typeface="+mj-lt"/>
                <a:cs typeface="B Kamran" pitchFamily="2" charset="-78"/>
              </a:rPr>
              <a:t>سیستیت حاد بدون عارضه در ایالات متحده عوامل اتیولوژی :</a:t>
            </a:r>
          </a:p>
          <a:p>
            <a:pPr algn="r" rtl="1">
              <a:lnSpc>
                <a:spcPct val="120000"/>
              </a:lnSpc>
            </a:pPr>
            <a:r>
              <a:rPr lang="en-US" sz="2800" dirty="0" err="1" smtClean="0">
                <a:latin typeface="+mj-lt"/>
                <a:cs typeface="B Kamran" pitchFamily="2" charset="-78"/>
              </a:rPr>
              <a:t>E.coli</a:t>
            </a:r>
            <a:r>
              <a:rPr lang="fa-IR" sz="2800" dirty="0" smtClean="0">
                <a:latin typeface="+mj-lt"/>
                <a:cs typeface="B Kamran" pitchFamily="2" charset="-78"/>
              </a:rPr>
              <a:t> </a:t>
            </a:r>
            <a:r>
              <a:rPr lang="fa-IR" sz="2800" dirty="0">
                <a:latin typeface="+mj-lt"/>
                <a:cs typeface="B Kamran" pitchFamily="2" charset="-78"/>
              </a:rPr>
              <a:t>مسئول 75 تا 90% موارد،استافیلوکوک ساپروفتیگوس5 تا15 %(به ویژه به طور فراوان در خانم های جوان )و گونه کلبسیلا، گونه پروتئوس، گونه انتروکوک، گونه سیتروباکتر و سایر ارگانیسم ها 5تا10% می باشد.</a:t>
            </a:r>
            <a:endParaRPr lang="en-US" sz="2800" dirty="0">
              <a:latin typeface="+mj-lt"/>
              <a:cs typeface="B Kamran" pitchFamily="2" charset="-78"/>
            </a:endParaRPr>
          </a:p>
          <a:p>
            <a:pPr algn="r" rtl="1">
              <a:lnSpc>
                <a:spcPct val="120000"/>
              </a:lnSpc>
            </a:pPr>
            <a:r>
              <a:rPr lang="fa-IR" sz="2800" dirty="0">
                <a:latin typeface="+mj-lt"/>
                <a:cs typeface="B Kamran" pitchFamily="2" charset="-78"/>
              </a:rPr>
              <a:t>در پیلونفریت بدون عارضه و در </a:t>
            </a:r>
            <a:r>
              <a:rPr lang="en-US" sz="2800" dirty="0">
                <a:latin typeface="+mj-lt"/>
                <a:cs typeface="B Kamran" pitchFamily="2" charset="-78"/>
              </a:rPr>
              <a:t>UTI</a:t>
            </a:r>
            <a:r>
              <a:rPr lang="fa-IR" sz="2800" dirty="0">
                <a:latin typeface="+mj-lt"/>
                <a:cs typeface="B Kamran" pitchFamily="2" charset="-78"/>
              </a:rPr>
              <a:t>عارضه دار ارگانسیم غالب </a:t>
            </a:r>
            <a:r>
              <a:rPr lang="en-US" sz="2800" dirty="0" err="1">
                <a:latin typeface="+mj-lt"/>
                <a:cs typeface="B Kamran" pitchFamily="2" charset="-78"/>
              </a:rPr>
              <a:t>E.coli</a:t>
            </a:r>
            <a:r>
              <a:rPr lang="fa-IR" sz="2800" dirty="0">
                <a:latin typeface="+mj-lt"/>
                <a:cs typeface="B Kamran" pitchFamily="2" charset="-78"/>
              </a:rPr>
              <a:t>  می باشد ولی سایر باسیل های گرم منفی هوازی هم به طور شایع دیده می شود.باکتری های گرم مثبت مثل انتروکوک واستافیلوکوک اورئوس و مخمرها نیز پاتوژن های مهم در </a:t>
            </a:r>
            <a:r>
              <a:rPr lang="en-US" sz="2800" dirty="0">
                <a:latin typeface="+mj-lt"/>
                <a:cs typeface="B Kamran" pitchFamily="2" charset="-78"/>
              </a:rPr>
              <a:t>UTI</a:t>
            </a:r>
            <a:r>
              <a:rPr lang="fa-IR" sz="2800" dirty="0">
                <a:latin typeface="+mj-lt"/>
                <a:cs typeface="B Kamran" pitchFamily="2" charset="-78"/>
              </a:rPr>
              <a:t> عارضه دار هستند</a:t>
            </a:r>
            <a:r>
              <a:rPr lang="fa-IR" sz="2800" dirty="0" smtClean="0">
                <a:latin typeface="+mj-lt"/>
                <a:cs typeface="B Kamran" pitchFamily="2" charset="-78"/>
              </a:rPr>
              <a:t>.</a:t>
            </a:r>
            <a:endParaRPr lang="en-US" sz="2800" dirty="0">
              <a:latin typeface="+mj-lt"/>
              <a:cs typeface="B Kamran" pitchFamily="2" charset="-78"/>
            </a:endParaRPr>
          </a:p>
        </p:txBody>
      </p:sp>
    </p:spTree>
    <p:extLst>
      <p:ext uri="{BB962C8B-B14F-4D97-AF65-F5344CB8AC3E}">
        <p14:creationId xmlns:p14="http://schemas.microsoft.com/office/powerpoint/2010/main" val="722439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587</TotalTime>
  <Words>4284</Words>
  <Application>Microsoft Office PowerPoint</Application>
  <PresentationFormat>On-screen Show (4:3)</PresentationFormat>
  <Paragraphs>306</Paragraphs>
  <Slides>56</Slides>
  <Notes>2</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Vapor Trail</vt:lpstr>
      <vt:lpstr>PowerPoint Presentation</vt:lpstr>
      <vt:lpstr>PowerPoint Presentation</vt:lpstr>
      <vt:lpstr>تعاریف:</vt:lpstr>
      <vt:lpstr>تعریف:</vt:lpstr>
      <vt:lpstr>PowerPoint Presentation</vt:lpstr>
      <vt:lpstr>PowerPoint Presentation</vt:lpstr>
      <vt:lpstr>اپیدمیولوژی:</vt:lpstr>
      <vt:lpstr>اپیدمیولوژی:                                  </vt:lpstr>
      <vt:lpstr>اتیولوژی</vt:lpstr>
      <vt:lpstr>اتیولوژی:                                       </vt:lpstr>
      <vt:lpstr>PowerPoint Presentation</vt:lpstr>
      <vt:lpstr>PowerPoint Presentation</vt:lpstr>
      <vt:lpstr>PowerPoint Presentation</vt:lpstr>
      <vt:lpstr>PowerPoint Presentation</vt:lpstr>
      <vt:lpstr>پاتوژنز:</vt:lpstr>
      <vt:lpstr> ورود پاتوژن و ایجاد UTI به عوامل زیر بستگی دارد:</vt:lpstr>
      <vt:lpstr>PowerPoint Presentation</vt:lpstr>
      <vt:lpstr>PowerPoint Presentation</vt:lpstr>
      <vt:lpstr>پاتوژنز و منبع عفونت:                      </vt:lpstr>
      <vt:lpstr>PowerPoint Presentation</vt:lpstr>
      <vt:lpstr>عوامل موثر بر پاتوژنز: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فاکتورهای خطر در خانم ها :</vt:lpstr>
      <vt:lpstr>PowerPoint Presentation</vt:lpstr>
      <vt:lpstr>فاکتورهای خطر در اقایان:</vt:lpstr>
      <vt:lpstr>ریسک فاکتور های UTIراجعه </vt:lpstr>
      <vt:lpstr> تظاهرات بالینی:  </vt:lpstr>
      <vt:lpstr>باکتریوری بدون علامت: </vt:lpstr>
      <vt:lpstr>سیستیت:</vt:lpstr>
      <vt:lpstr>پیلونفریت:</vt:lpstr>
      <vt:lpstr>PowerPoint Presentation</vt:lpstr>
      <vt:lpstr>PowerPoint Presentation</vt:lpstr>
      <vt:lpstr>علایم بالینی:                                 </vt:lpstr>
      <vt:lpstr>علایم سیستمیک که تایید کننده عفونت کلیوی هستند:</vt:lpstr>
      <vt:lpstr>پیلونفریت حاد:</vt:lpstr>
      <vt:lpstr>PowerPoint Presentation</vt:lpstr>
      <vt:lpstr>PowerPoint Presentation</vt:lpstr>
      <vt:lpstr>UTIعارضه دار: </vt:lpstr>
      <vt:lpstr>UTI در خانم های باردار</vt:lpstr>
      <vt:lpstr>UTI همراه با کاتتر  </vt:lpstr>
      <vt:lpstr>ابزارهای تشخیصی: </vt:lpstr>
      <vt:lpstr>PowerPoint Presentation</vt:lpstr>
      <vt:lpstr>PowerPoint Presentation</vt:lpstr>
      <vt:lpstr> سیستیت بدون عارضه در خانمها: </vt:lpstr>
      <vt:lpstr>PowerPoint Presentation</vt:lpstr>
      <vt:lpstr>درمان پیلونفریت: </vt:lpstr>
      <vt:lpstr>درمان UTI در خانم های حامله:  </vt:lpstr>
      <vt:lpstr>UTI  در مردان:  </vt:lpstr>
      <vt:lpstr>UTI عارضه دار: </vt:lpstr>
      <vt:lpstr>باکتریوری بی علامت: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Atefe</dc:creator>
  <cp:lastModifiedBy>ismail - [2010]</cp:lastModifiedBy>
  <cp:revision>69</cp:revision>
  <dcterms:created xsi:type="dcterms:W3CDTF">2006-08-16T00:00:00Z</dcterms:created>
  <dcterms:modified xsi:type="dcterms:W3CDTF">2018-10-07T14:40:36Z</dcterms:modified>
</cp:coreProperties>
</file>